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4" r:id="rId4"/>
    <p:sldMasterId id="2147483655" r:id="rId5"/>
    <p:sldMasterId id="2147483657" r:id="rId6"/>
    <p:sldMasterId id="2147483658" r:id="rId7"/>
    <p:sldMasterId id="2147483663" r:id="rId8"/>
    <p:sldMasterId id="2147483664" r:id="rId9"/>
    <p:sldMasterId id="2147483831" r:id="rId10"/>
    <p:sldMasterId id="2147483843" r:id="rId11"/>
  </p:sldMasterIdLst>
  <p:notesMasterIdLst>
    <p:notesMasterId r:id="rId40"/>
  </p:notesMasterIdLst>
  <p:sldIdLst>
    <p:sldId id="313" r:id="rId12"/>
    <p:sldId id="314" r:id="rId13"/>
    <p:sldId id="312" r:id="rId14"/>
    <p:sldId id="286" r:id="rId15"/>
    <p:sldId id="287" r:id="rId16"/>
    <p:sldId id="288" r:id="rId17"/>
    <p:sldId id="291" r:id="rId18"/>
    <p:sldId id="308" r:id="rId19"/>
    <p:sldId id="306" r:id="rId20"/>
    <p:sldId id="309" r:id="rId21"/>
    <p:sldId id="289" r:id="rId22"/>
    <p:sldId id="292" r:id="rId23"/>
    <p:sldId id="290" r:id="rId24"/>
    <p:sldId id="299" r:id="rId25"/>
    <p:sldId id="315" r:id="rId26"/>
    <p:sldId id="293" r:id="rId27"/>
    <p:sldId id="294" r:id="rId28"/>
    <p:sldId id="317" r:id="rId29"/>
    <p:sldId id="295" r:id="rId30"/>
    <p:sldId id="296" r:id="rId31"/>
    <p:sldId id="297" r:id="rId32"/>
    <p:sldId id="300" r:id="rId33"/>
    <p:sldId id="301" r:id="rId34"/>
    <p:sldId id="318" r:id="rId35"/>
    <p:sldId id="303" r:id="rId36"/>
    <p:sldId id="302" r:id="rId37"/>
    <p:sldId id="304" r:id="rId38"/>
    <p:sldId id="319" r:id="rId3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957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349" autoAdjust="0"/>
    <p:restoredTop sz="94660"/>
  </p:normalViewPr>
  <p:slideViewPr>
    <p:cSldViewPr>
      <p:cViewPr varScale="1">
        <p:scale>
          <a:sx n="114" d="100"/>
          <a:sy n="114" d="100"/>
        </p:scale>
        <p:origin x="21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DA7997-2331-4200-B5E3-20B53D855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5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0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2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3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6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18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45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prstClr val="black"/>
                </a:solidFill>
              </a:rPr>
              <a:pPr defTabSz="942289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2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0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65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8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0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39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3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9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3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2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8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78DA7997-2331-4200-B5E3-20B53D8557A9}" type="slidenum">
              <a:rPr lang="en-US">
                <a:solidFill>
                  <a:srgbClr val="000000"/>
                </a:solidFill>
              </a:rPr>
              <a:pPr defTabSz="942289"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15E6D-C143-4B9C-B270-7722B8CC0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E03E-F6B0-434D-8D5C-D0A18E480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4CCEF-2A68-46AA-8430-E00F77537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8CD652-8056-4F29-82E7-DE1E6572C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06F59-72A8-40E9-B8A4-950A2F610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40CDD-C79A-4712-BD97-4936B41FD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7A702-4205-40B7-AE3D-6614F58D5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909292-A6DD-4647-BDCE-E382F7CA8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C6169-18F0-4326-939F-F857D237F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7FB6-6426-432E-A8BC-CD5F70F8E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04AD3A-D8BF-4BF9-A224-06ADA78FB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B6D8D-499C-4216-8FEE-3437D410D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B9DBB4-2300-4A13-AA45-AEEAC5AA0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D228-5D6F-431A-B948-CCE048B4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7F9B8-77A2-4B7C-888B-2E9DB94C4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88D8B-38DE-4CE4-B03F-F046C0627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8EDFD-EFF2-42B9-AE3A-B089EF21C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26E94-A771-49C4-8B37-2E10D497A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1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185065-05CD-46EB-883F-2D3FDB2A3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26862A-8EF6-4283-972F-75F360C70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C95475-ABFE-4737-B6C4-92216381F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4F738-810D-4995-ACB5-3C54DF861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3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57DA76-D64C-480F-8D31-A7FF71EC7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3B7F33-A863-4A8A-AB35-25A08B4CD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DFF06C-69A7-4783-868D-D496D3903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6443D-6685-44FC-9F81-051AF6F2D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5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EB3947-EADC-4363-91BC-384A3BFBD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D5E878-F32B-4942-A26D-848478CBC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E8129-FCFD-4030-848F-AFD3E7D4F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0A20E-941A-4D41-BB54-4B38FD90D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57EA1-8DC2-4CBE-943C-5CDC336FC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65D47-CE21-4E12-B22E-89943E048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AE422-4DAF-4355-B6E4-AC830E344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DC322-B3B0-4709-B3D2-B7CEF21E2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9ADFD-5DBC-42AA-BC0F-02DB0C8B3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E9DFC-C547-418E-8475-A3CC99557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41B80-B3DA-4708-948E-DB2F8A321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0C42B-061B-419C-A6F8-D6385E882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7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28195-A5FC-437D-B0B3-E4CE63512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8D8FFF-738C-47ED-8AA9-BB79B434C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9ECB1-5261-4522-8C52-D9360B5CC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483BE-AAF8-4129-A537-79C8DDC48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1A97-1F14-4721-81B6-C27718DB0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BEBB1-F4F5-4A76-B4B8-A978F32DF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38612-0F9A-4767-8D65-FE89E60A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925E4-DFEF-4EB2-9992-88BD145E0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96AB8-D987-4191-BAD7-F66632274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AD897-55B9-4117-A1A5-0F3A280CA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21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62BF-2ABA-4F85-85EC-F53FDF955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42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431D2-4211-4ED0-AAEE-5AA27EF62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A9563-A625-4C35-91D9-1722BF293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6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DBF8E-5A23-481F-BC59-611532611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02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A53F-D74B-4DCE-8CFF-3F57C4159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2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616E5-88E7-4F01-9BC3-D07D93F67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30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58CD8-CE55-46DD-B331-1743C9844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7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87A16-C031-4438-B1CD-61124FA99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3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E55A-6363-4773-BDA5-4DFE8D09F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3EE6-2E53-49D2-8746-FFFE7FC5B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0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FBF5-F4F6-4A3A-89A7-ED44E45D2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2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48E1B-A9F2-4716-96B7-F21BC6AA6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FA6E-B8FB-4265-8C20-515D5FA9B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31C3B-03D9-4A49-9B90-939AA9F45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F2EA8-79CE-499F-BF73-4B7D9772B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C366-87C7-463C-B56D-4311878BD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3ED1B-C164-44DF-85DB-74D152905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2988-F298-4246-8148-5D83766D2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3EFF0-AE66-4C16-BC54-4C7A942D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FD4C-3EFD-405D-956C-795A5A5E0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F3DC-B1F2-45C9-9FC4-2BAB065B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7E6F-1671-466C-AE16-BE10E4CD9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33D02-5615-41D5-B254-18DAFAB44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9655-B07F-4C2A-83BE-0A8E61AF6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0E3E-DEB4-455F-AE23-395D6BBFA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E00A-F589-45E7-85FC-F5208DEE4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99CA-134B-40D4-8336-85A7E0D44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B735-1FC6-4567-BF61-C1DB07413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0E1B7-4657-43C7-8CE3-CF186FD9D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983F-FCAB-4F04-9891-942AD081C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9C2E-B901-43D4-8E4C-DA3F7108A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FA52-A279-4E48-88D8-9088CADF5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3E42-1815-4FC6-AA6A-E22222F09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8599-B28F-46BB-9A14-BF1306273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9C29-D4CC-4BE3-9A3A-0693D85AD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0D3F-70C1-4A2E-92B4-D1D12FD44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D02D-44B5-411C-9A74-C6E5A31D2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7FCCB-541A-45E4-A9FF-BA2E44A89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276E-A2B1-4918-9207-118C68B95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687D6-EF67-4AD2-BC45-3FB681A68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3D12B-11AA-4FFE-85AA-351B7E33C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C5B5-8F2F-408A-B39A-5E0E51D78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A6F6-AFDE-4100-A0AF-D705CFF2E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BC38-C571-41DB-9D32-BA85C8481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849C-D38C-4E61-8B48-272384542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2457-4551-499D-9AAE-7B49EE667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A695-629D-4CFD-A5B8-BAC9DF7C9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B9433-D334-4ACA-AED4-24DF5E7E8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244C-8B00-465F-8CB7-CBCC3C695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4276-0CA8-4E36-8242-C6002EA4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0311-E461-419A-BBE2-7A743B054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464A1-B568-4897-AFBB-693B2CECC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4AAA0-6F01-445F-9172-FBC8D17A2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DF936-F9F3-418C-BDB9-96F173326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D9FEF-951E-4FC9-ADBE-093BEC461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F6AC-8414-426C-8185-849AF07E6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E1DE-6BAD-42C3-8161-32F983B78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69DD-A675-4FE4-B081-7A609B2CC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2F192-0DB6-4242-B896-3BB89B41D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3CB7-7519-47DF-8C59-EAC72D7E6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81C5-E367-41B1-8A10-547CE3C52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B54-3D9B-475B-AA96-604F2BDD3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BC83-4D9C-447C-AB73-19A5C658C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AB5D-476F-4436-9995-221D62065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4C01-A982-4BCE-AB71-ACCCB0852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4D8FD-359C-41EC-A152-AE49D0E8A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3676-18FE-4AA5-A1CA-96215C536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8C1F-A9B0-4F9F-AA84-00D21EF9E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6A31-6A76-404B-86EF-6926E6BFB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B888D-79BE-4DCC-BEA9-CFD14375F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6F13-FD98-4CB4-BB57-100B3107E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39A3-6D39-4445-9963-296F05B9F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D8-650E-47E8-9D07-EC4FD9FC9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AA2A-E400-4398-83AB-FE658E811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C544-25AA-4758-A194-16C2FDD2D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4CB8E-750A-4D48-B155-9DE70B62C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9FC81-342F-4807-9140-C87B49C67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9CC-FBFA-4609-BA6E-9E7C5A602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E3019-6739-4359-BDB5-1A8B81B0D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F1DD7-AC91-477C-BA61-55D565C50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57F3-FCA7-4FB1-947E-9756BE521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8C0D-DA0F-47E7-A4EB-A82CD8678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08F3B-CE94-4182-92E5-C8E32BED2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C84E-6CC8-48DE-9D82-FD8D29E06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ACFA-82A6-4F5B-AE58-73196BD7B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33491-7747-4B8B-A16D-688ABE884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079A-4A7A-4532-9A41-85FC70E7B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6103-713A-4970-B19B-4F54FA3D2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0E82-D344-4D62-A83E-E4B9D364B8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AC1D-CC84-4A5E-BDA9-770AF4569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A62F-61CB-42B8-9B69-02A0E5A0E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E162-3560-4AD7-90B0-B750AD82F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3ADC-5F6F-48CE-A5AF-5329B4B0D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6EBE-FD07-4FF7-84AE-904B55337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D8B4-0319-4312-A7D8-B38877AB3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F886-D872-4628-B955-C837ED26B1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A2E3-9BF2-43F2-80CC-26C1E066A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6524-05B1-4255-983C-B7CD356F4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C31A-BA29-4818-A471-4F8DC3E0B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E8AB-127D-4D9B-BEBC-FDF940FE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B302-A9BC-4E50-A904-AB4BA6FB7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A36D-644D-4122-8E5A-F2AB4529C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27798-8BCC-4505-A586-726E6ABD6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A05AD-4659-423E-B191-A86C02988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63DA-4D3B-4255-9E70-0E51C8C39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56E7-7FA9-42B0-AB82-28549ABD3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E9BD09-DDF9-402D-B067-5A8DF53E0C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14" name="Picture 90" descr="forgiveness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EA5709E-1151-4300-8BAF-F2DFE3A0D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364091-2149-4D17-AFF1-DD6387631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D272DF1A-E445-429D-80E4-A04C0E50CF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8B9FDAF9-EF80-4110-991F-A384236C81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62FADBF0-3F62-4476-8D2E-8CE589DE95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0B67C9-6119-467B-BB80-E9708AA765C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47" name="Picture 7" descr="as far as the east is from the west_t">
            <a:extLst>
              <a:ext uri="{FF2B5EF4-FFF2-40B4-BE49-F238E27FC236}">
                <a16:creationId xmlns:a16="http://schemas.microsoft.com/office/drawing/2014/main" id="{E87037D6-77E6-4276-B9E3-772839CC36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A49EBC87-729E-48E0-8111-C45DFF7F207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65" name="Picture 169" descr="jesus is alive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7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35AD18-4148-411F-97AE-A69171EE7A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90" name="Picture 94" descr="forgiveness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EABD1-07FD-4951-8BEB-578AD187A5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16" name="Picture 56" descr="res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E3D363-0BA7-4A0B-A627-D6DFE075876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8919" name="Picture 7" descr="force of forgiveness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571C4-683F-4826-82FB-7B59C9B8557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0967" name="Picture 7" descr="force of forgivenes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795E8-9179-44F6-92EC-7E1B08A760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087" name="Picture 7" descr="awesome dynamic of forgiveness, the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DA2CF-989C-48F1-9FE6-C86EE6A0F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135" name="Picture 7" descr="amazed by his grac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476166-7F2B-481F-8E07-72EC53AE83E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9095" name="Picture 7" descr="set fre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F8B11D-1BB6-4CE4-912B-BC167247BD7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0119" name="Picture 7" descr="awesome dynamic of forgiveness, th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itizentruth.org/amber-guyger-sentenced-avoids-life-in-prison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oreverymom.com/faith/botham-jean-brother-hugs-amber-guyger-brandt-jean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fxAot0jqiy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5013689618366052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breakingisraelnews.com/74034/king-davids-descendants-ready-rebuild-davidic-kingdom-jerusalem/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interest.com/pin/553450241688853868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lobalawareness101.org/2015/11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ommons.wikimedia.org/wiki/File:Clara_Barton_1948_issue_3c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izentruth.org/amber-guyger-sentenced-avoids-life-in-prison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foreverymom.com/faith/botham-jean-brother-hugs-amber-guyger-brandt-jean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fxAot0jqiy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26177241554851489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11430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3600" dirty="0"/>
              <a:t>The accidental murder of Botham Jean 9/6/2018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1904999"/>
          </a:xfrm>
        </p:spPr>
        <p:txBody>
          <a:bodyPr/>
          <a:lstStyle/>
          <a:p>
            <a:r>
              <a:rPr lang="en-US" sz="3600" dirty="0"/>
              <a:t> </a:t>
            </a:r>
          </a:p>
        </p:txBody>
      </p:sp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2705005C-267B-4FE3-AB7C-ED6000BE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088" y="1371600"/>
            <a:ext cx="8534400" cy="5029200"/>
          </a:xfrm>
          <a:prstGeom prst="rect">
            <a:avLst/>
          </a:prstGeom>
        </p:spPr>
      </p:pic>
      <p:pic>
        <p:nvPicPr>
          <p:cNvPr id="5" name="Picture 4" descr="A person and person hugging&#10;&#10;Description automatically generated with medium confidence">
            <a:extLst>
              <a:ext uri="{FF2B5EF4-FFF2-40B4-BE49-F238E27FC236}">
                <a16:creationId xmlns:a16="http://schemas.microsoft.com/office/drawing/2014/main" id="{5F27FE46-DBA3-4323-B4C6-F8926C32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084" r="18147"/>
          <a:stretch/>
        </p:blipFill>
        <p:spPr>
          <a:xfrm>
            <a:off x="4162865" y="1371601"/>
            <a:ext cx="4904936" cy="5097462"/>
          </a:xfrm>
          <a:prstGeom prst="rect">
            <a:avLst/>
          </a:prstGeom>
        </p:spPr>
      </p:pic>
      <p:pic>
        <p:nvPicPr>
          <p:cNvPr id="7" name="Picture 6" descr="A picture containing wall&#10;&#10;Description automatically generated">
            <a:extLst>
              <a:ext uri="{FF2B5EF4-FFF2-40B4-BE49-F238E27FC236}">
                <a16:creationId xmlns:a16="http://schemas.microsoft.com/office/drawing/2014/main" id="{1C9211EE-ACF5-4BBF-AB6E-BD4BA6C97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3400" y="1447800"/>
            <a:ext cx="3486152" cy="182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6E49E9-1547-4D4C-BDCB-2AEB5FD1F58B}"/>
              </a:ext>
            </a:extLst>
          </p:cNvPr>
          <p:cNvSpPr txBox="1"/>
          <p:nvPr/>
        </p:nvSpPr>
        <p:spPr>
          <a:xfrm>
            <a:off x="1023805" y="3414048"/>
            <a:ext cx="25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 Amber </a:t>
            </a:r>
            <a:r>
              <a:rPr lang="en-US" sz="2400" b="1" dirty="0" err="1">
                <a:highlight>
                  <a:srgbClr val="FFFF00"/>
                </a:highlight>
              </a:rPr>
              <a:t>Guyger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21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DEFD7AD-885A-4547-AEEE-8B6DBF192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274638"/>
            <a:ext cx="4419600" cy="4419600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85F8812D-E0C4-4D41-9C13-D67AD28825E6}"/>
              </a:ext>
            </a:extLst>
          </p:cNvPr>
          <p:cNvSpPr/>
          <p:nvPr/>
        </p:nvSpPr>
        <p:spPr>
          <a:xfrm>
            <a:off x="5943600" y="4038600"/>
            <a:ext cx="990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276B8A3F-40EF-4D3E-99FE-CA05B4E55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832" y="575469"/>
            <a:ext cx="4305300" cy="2152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B43A96-2F4D-4852-A123-9A5377B3C419}"/>
              </a:ext>
            </a:extLst>
          </p:cNvPr>
          <p:cNvSpPr/>
          <p:nvPr/>
        </p:nvSpPr>
        <p:spPr>
          <a:xfrm>
            <a:off x="762000" y="2971800"/>
            <a:ext cx="2914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King David</a:t>
            </a:r>
          </a:p>
        </p:txBody>
      </p:sp>
    </p:spTree>
    <p:extLst>
      <p:ext uri="{BB962C8B-B14F-4D97-AF65-F5344CB8AC3E}">
        <p14:creationId xmlns:p14="http://schemas.microsoft.com/office/powerpoint/2010/main" val="23411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1524000" y="3657600"/>
            <a:ext cx="52768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Has Horizontal implications!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1371600"/>
          </a:xfrm>
          <a:solidFill>
            <a:srgbClr val="00B0F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i="1" dirty="0"/>
              <a:t>Def:  “An attitude of heart which </a:t>
            </a:r>
            <a:r>
              <a:rPr lang="en-US" sz="3600" i="1" dirty="0">
                <a:highlight>
                  <a:srgbClr val="FFFF00"/>
                </a:highlight>
              </a:rPr>
              <a:t>restores the offender to the former state</a:t>
            </a:r>
            <a:r>
              <a:rPr lang="en-US" sz="3600" i="1" dirty="0"/>
              <a:t> and affections of the offended one.” 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807B422E-D3BF-45B9-AC33-2AAF81D5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3716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i="1" kern="0" dirty="0">
                <a:highlight>
                  <a:srgbClr val="FFFF00"/>
                </a:highlight>
              </a:rPr>
              <a:t>Greek word = “</a:t>
            </a:r>
            <a:r>
              <a:rPr lang="en-US" sz="3600" i="1" kern="0" dirty="0" err="1">
                <a:highlight>
                  <a:srgbClr val="FFFF00"/>
                </a:highlight>
              </a:rPr>
              <a:t>aphiemi</a:t>
            </a:r>
            <a:r>
              <a:rPr lang="en-US" sz="3600" i="1" kern="0" dirty="0">
                <a:highlight>
                  <a:srgbClr val="FFFF00"/>
                </a:highlight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US" i="1" kern="0" dirty="0"/>
              <a:t>Means to </a:t>
            </a:r>
            <a:r>
              <a:rPr lang="en-US" i="1" u="sng" kern="0" dirty="0">
                <a:highlight>
                  <a:srgbClr val="FFFF00"/>
                </a:highlight>
              </a:rPr>
              <a:t>remit a debt</a:t>
            </a:r>
            <a:r>
              <a:rPr lang="en-US" i="1" kern="0" dirty="0"/>
              <a:t> and is used </a:t>
            </a:r>
            <a:r>
              <a:rPr lang="en-US" i="1" u="sng" kern="0" dirty="0"/>
              <a:t>metaphorically</a:t>
            </a:r>
            <a:r>
              <a:rPr lang="en-US" i="1" kern="0" dirty="0"/>
              <a:t> (Matt 6:12). 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D6E46910-03FA-4A0F-AFC3-4952D903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44380"/>
            <a:ext cx="8666527" cy="9906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i="1" kern="0" dirty="0"/>
              <a:t>2</a:t>
            </a:r>
            <a:r>
              <a:rPr lang="en-US" sz="3600" i="1" kern="0" baseline="30000" dirty="0"/>
              <a:t>nd</a:t>
            </a:r>
            <a:r>
              <a:rPr lang="en-US" sz="3600" i="1" kern="0" dirty="0"/>
              <a:t> Def:  “To </a:t>
            </a:r>
            <a:r>
              <a:rPr lang="en-US" sz="3600" i="1" kern="0" dirty="0">
                <a:highlight>
                  <a:srgbClr val="FFFF00"/>
                </a:highlight>
              </a:rPr>
              <a:t>cease to feel resentment against, or to seek payback</a:t>
            </a:r>
            <a:r>
              <a:rPr lang="en-US" sz="3600" i="1" kern="0" dirty="0"/>
              <a:t>.”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Forgiveness of Others!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373563"/>
          </a:xfrm>
        </p:spPr>
        <p:txBody>
          <a:bodyPr/>
          <a:lstStyle/>
          <a:p>
            <a:r>
              <a:rPr lang="en-US" sz="3600" dirty="0"/>
              <a:t>“</a:t>
            </a:r>
            <a:r>
              <a:rPr lang="en-US" sz="3600" b="1" dirty="0">
                <a:highlight>
                  <a:srgbClr val="FFFF00"/>
                </a:highlight>
              </a:rPr>
              <a:t>Forgive one another</a:t>
            </a:r>
            <a:r>
              <a:rPr lang="en-US" sz="3600" dirty="0"/>
              <a:t>, </a:t>
            </a:r>
            <a:r>
              <a:rPr lang="en-US" sz="3600" i="1" u="sng" dirty="0"/>
              <a:t>even as Christ forgave you</a:t>
            </a:r>
            <a:r>
              <a:rPr lang="en-US" sz="3600" dirty="0"/>
              <a:t>, so also do you” (Col 3:13).</a:t>
            </a:r>
          </a:p>
          <a:p>
            <a:r>
              <a:rPr lang="en-US" sz="3600" dirty="0"/>
              <a:t>“Be kind to one another, tender hearted, </a:t>
            </a:r>
            <a:r>
              <a:rPr lang="en-US" sz="3600" i="1" u="sng" dirty="0">
                <a:highlight>
                  <a:srgbClr val="FFFF00"/>
                </a:highlight>
              </a:rPr>
              <a:t>forgiving one another</a:t>
            </a:r>
            <a:r>
              <a:rPr lang="en-US" sz="3600" dirty="0"/>
              <a:t>, even as </a:t>
            </a:r>
            <a:r>
              <a:rPr lang="en-US" sz="3600" b="1" dirty="0">
                <a:highlight>
                  <a:srgbClr val="FFFF00"/>
                </a:highlight>
              </a:rPr>
              <a:t>God for Christ’s sake hath forgiven you</a:t>
            </a:r>
            <a:r>
              <a:rPr lang="en-US" sz="3600" dirty="0"/>
              <a:t>” (Eph 4:32).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2954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/>
              <a:t>Forgiveness is not Optional!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16" y="1989730"/>
            <a:ext cx="8077200" cy="3801470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We </a:t>
            </a:r>
            <a:r>
              <a:rPr lang="en-US" sz="4000" b="1" u="sng" dirty="0">
                <a:highlight>
                  <a:srgbClr val="FFFF00"/>
                </a:highlight>
              </a:rPr>
              <a:t>must</a:t>
            </a:r>
            <a:r>
              <a:rPr lang="en-US" sz="4000" b="1" dirty="0">
                <a:highlight>
                  <a:srgbClr val="FFFF00"/>
                </a:highlight>
              </a:rPr>
              <a:t> forgive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/>
              <a:t>others!  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“If your brother sins, rebuke him; and </a:t>
            </a:r>
            <a:r>
              <a:rPr lang="en-US" sz="3600" b="1" u="sng" dirty="0"/>
              <a:t>if he repents</a:t>
            </a:r>
            <a:r>
              <a:rPr lang="en-US" sz="3600" b="1" dirty="0"/>
              <a:t>, forgive him</a:t>
            </a:r>
            <a:r>
              <a:rPr lang="en-US" sz="3600" dirty="0"/>
              <a:t> (Lk 17:3).  </a:t>
            </a:r>
            <a:endParaRPr lang="en-US" sz="3600" b="1" dirty="0"/>
          </a:p>
          <a:p>
            <a:pPr>
              <a:lnSpc>
                <a:spcPct val="80000"/>
              </a:lnSpc>
            </a:pPr>
            <a:r>
              <a:rPr lang="en-US" sz="4000" b="1" dirty="0">
                <a:highlight>
                  <a:srgbClr val="FFFF00"/>
                </a:highlight>
              </a:rPr>
              <a:t>Forgiveness is </a:t>
            </a:r>
            <a:r>
              <a:rPr lang="en-US" sz="4000" b="1" i="1" u="sng" dirty="0">
                <a:highlight>
                  <a:srgbClr val="FFFF00"/>
                </a:highlight>
              </a:rPr>
              <a:t>conditional on repentance</a:t>
            </a:r>
            <a:r>
              <a:rPr lang="en-US" sz="4000" b="1" i="1" dirty="0"/>
              <a:t> </a:t>
            </a:r>
            <a:r>
              <a:rPr lang="en-US" sz="4000" b="1" dirty="0"/>
              <a:t> (I Jn 1:9, Acts 2:38)!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/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2286000" y="2971800"/>
            <a:ext cx="457200" cy="609600"/>
          </a:xfrm>
          <a:prstGeom prst="ellipse">
            <a:avLst/>
          </a:prstGeom>
          <a:noFill/>
          <a:ln w="19050">
            <a:solidFill>
              <a:srgbClr val="D749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Forgiveness of Others!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96F7A7C-F625-4F29-86F3-8A94EA4E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3000" y="1017165"/>
            <a:ext cx="7086600" cy="37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Put Yourself to the Test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5407" y="1295400"/>
            <a:ext cx="8393185" cy="27432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Is the relationship </a:t>
            </a:r>
            <a:r>
              <a:rPr lang="en-US" sz="3600" i="1" dirty="0"/>
              <a:t>the same </a:t>
            </a:r>
            <a:r>
              <a:rPr lang="en-US" sz="3600" dirty="0"/>
              <a:t>as before the offense?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Do you feel as </a:t>
            </a:r>
            <a:r>
              <a:rPr lang="en-US" sz="3600" i="1" dirty="0"/>
              <a:t>kindly</a:t>
            </a:r>
            <a:r>
              <a:rPr lang="en-US" sz="3600" dirty="0"/>
              <a:t> towards them now as before?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Trust and Forgiveness </a:t>
            </a:r>
            <a:r>
              <a:rPr lang="en-US" sz="3600" dirty="0"/>
              <a:t>are different!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I’ll Forgive, but </a:t>
            </a:r>
            <a:r>
              <a:rPr lang="en-US" u="sng" dirty="0"/>
              <a:t>Never Forget</a:t>
            </a:r>
            <a:r>
              <a:rPr lang="en-US" dirty="0"/>
              <a:t>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1981200"/>
          </a:xfrm>
        </p:spPr>
        <p:txBody>
          <a:bodyPr/>
          <a:lstStyle/>
          <a:p>
            <a:r>
              <a:rPr lang="en-US" sz="3600" dirty="0"/>
              <a:t>Usually said with </a:t>
            </a:r>
            <a:r>
              <a:rPr lang="en-US" sz="3600" i="1" dirty="0">
                <a:highlight>
                  <a:srgbClr val="FFFF00"/>
                </a:highlight>
              </a:rPr>
              <a:t>bitterness &amp; animosity</a:t>
            </a:r>
            <a:r>
              <a:rPr lang="en-US" sz="3600" i="1" dirty="0"/>
              <a:t>.</a:t>
            </a:r>
          </a:p>
          <a:p>
            <a:r>
              <a:rPr lang="en-US" sz="3600" dirty="0"/>
              <a:t>“From </a:t>
            </a:r>
            <a:r>
              <a:rPr lang="en-US" sz="3600" u="sng" dirty="0">
                <a:highlight>
                  <a:srgbClr val="FFFF00"/>
                </a:highlight>
              </a:rPr>
              <a:t>your hearts</a:t>
            </a:r>
            <a:r>
              <a:rPr lang="en-US" sz="3600" dirty="0">
                <a:highlight>
                  <a:srgbClr val="FFFF00"/>
                </a:highlight>
              </a:rPr>
              <a:t> you </a:t>
            </a:r>
            <a:r>
              <a:rPr lang="en-US" sz="3600" u="sng" dirty="0">
                <a:highlight>
                  <a:srgbClr val="FFFF00"/>
                </a:highlight>
              </a:rPr>
              <a:t>must forgive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/>
              <a:t>your brother his trespasses” (Mt 18:35).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535E-B37C-4956-8658-E200370D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Parable of the Prodigal Son</a:t>
            </a:r>
          </a:p>
        </p:txBody>
      </p:sp>
      <p:pic>
        <p:nvPicPr>
          <p:cNvPr id="5" name="Content Placeholder 4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2542593A-8E4D-49D2-9959-9674C8489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81200" y="1123426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40178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How Can I Forgive and Forget?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5908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highlight>
                  <a:srgbClr val="FFFF00"/>
                </a:highlight>
              </a:rPr>
              <a:t>Heb 8:12  “</a:t>
            </a:r>
            <a:r>
              <a:rPr lang="en-US" sz="4000" i="1" dirty="0">
                <a:highlight>
                  <a:srgbClr val="FFFF00"/>
                </a:highlight>
              </a:rPr>
              <a:t>I will remember your sins no more.”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Not </a:t>
            </a:r>
            <a:r>
              <a:rPr lang="en-US" sz="3600" i="1" dirty="0"/>
              <a:t>“erasing from memory.”</a:t>
            </a:r>
          </a:p>
          <a:p>
            <a:pPr lvl="1">
              <a:lnSpc>
                <a:spcPct val="90000"/>
              </a:lnSpc>
            </a:pPr>
            <a:r>
              <a:rPr lang="en-US" sz="3600" i="1" dirty="0"/>
              <a:t>“Blots out our sins” (Acts 3:19).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4419600" cy="2438400"/>
          </a:xfr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800" i="1" dirty="0">
                <a:highlight>
                  <a:srgbClr val="FFFF00"/>
                </a:highlight>
              </a:rPr>
              <a:t>The Awesome Power of Forgiveness! </a:t>
            </a:r>
          </a:p>
        </p:txBody>
      </p:sp>
    </p:spTree>
    <p:extLst>
      <p:ext uri="{BB962C8B-B14F-4D97-AF65-F5344CB8AC3E}">
        <p14:creationId xmlns:p14="http://schemas.microsoft.com/office/powerpoint/2010/main" val="34394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Am I Expected to </a:t>
            </a:r>
            <a:r>
              <a:rPr lang="en-US" i="1" dirty="0"/>
              <a:t>Forget</a:t>
            </a:r>
            <a:r>
              <a:rPr lang="en-US" dirty="0"/>
              <a:t>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 w="28575">
            <a:solidFill>
              <a:srgbClr val="000066"/>
            </a:solidFill>
          </a:ln>
        </p:spPr>
        <p:txBody>
          <a:bodyPr/>
          <a:lstStyle/>
          <a:p>
            <a:r>
              <a:rPr lang="en-US" sz="3600" dirty="0"/>
              <a:t>Isaiah 43:18  </a:t>
            </a:r>
            <a:r>
              <a:rPr lang="en-US" sz="3600" dirty="0">
                <a:highlight>
                  <a:srgbClr val="FFFF00"/>
                </a:highlight>
              </a:rPr>
              <a:t>“</a:t>
            </a:r>
            <a:r>
              <a:rPr lang="en-US" sz="3600" u="sng" dirty="0">
                <a:highlight>
                  <a:srgbClr val="FFFF00"/>
                </a:highlight>
              </a:rPr>
              <a:t>Remember not</a:t>
            </a:r>
            <a:r>
              <a:rPr lang="en-US" sz="3600" dirty="0"/>
              <a:t> the former things.”  </a:t>
            </a:r>
          </a:p>
          <a:p>
            <a:pPr lvl="1"/>
            <a:r>
              <a:rPr lang="en-US" sz="3600" u="sng" dirty="0"/>
              <a:t>Not</a:t>
            </a:r>
            <a:r>
              <a:rPr lang="en-US" sz="3600" dirty="0"/>
              <a:t> memory loss!</a:t>
            </a:r>
          </a:p>
          <a:p>
            <a:pPr lvl="1"/>
            <a:r>
              <a:rPr lang="en-US" sz="3600" dirty="0"/>
              <a:t>Isaiah 43:25ff  God does “not remember” their sins </a:t>
            </a:r>
            <a:r>
              <a:rPr lang="en-US" sz="3600" i="1" u="sng" dirty="0"/>
              <a:t>after</a:t>
            </a:r>
            <a:r>
              <a:rPr lang="en-US" sz="3600" u="sng" dirty="0"/>
              <a:t> listing them!</a:t>
            </a:r>
          </a:p>
          <a:p>
            <a:pPr lvl="1"/>
            <a:r>
              <a:rPr lang="en-US" sz="3600" dirty="0"/>
              <a:t>NASV – </a:t>
            </a:r>
            <a:r>
              <a:rPr lang="en-US" sz="3600" dirty="0">
                <a:highlight>
                  <a:srgbClr val="FFFF00"/>
                </a:highlight>
              </a:rPr>
              <a:t>“</a:t>
            </a:r>
            <a:r>
              <a:rPr lang="en-US" sz="3600" u="sng" dirty="0">
                <a:highlight>
                  <a:srgbClr val="FFFF00"/>
                </a:highlight>
              </a:rPr>
              <a:t>Do not call to mind</a:t>
            </a:r>
            <a:r>
              <a:rPr lang="en-US" sz="3600" dirty="0"/>
              <a:t>.</a:t>
            </a:r>
          </a:p>
          <a:p>
            <a:pPr lvl="1">
              <a:buFontTx/>
              <a:buNone/>
            </a:pPr>
            <a:endParaRPr lang="en-US" sz="36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5410200" y="24384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139" y="76200"/>
            <a:ext cx="8229600" cy="1143000"/>
          </a:xfrm>
          <a:solidFill>
            <a:srgbClr val="00B0F0"/>
          </a:soli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/>
              <a:t>What does “remember </a:t>
            </a:r>
            <a:br>
              <a:rPr lang="en-US" sz="4000" b="1" dirty="0"/>
            </a:br>
            <a:r>
              <a:rPr lang="en-US" sz="4000" b="1" dirty="0"/>
              <a:t>no more” mean?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778" y="1387688"/>
            <a:ext cx="8229600" cy="1143000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3600" dirty="0"/>
              <a:t>One can </a:t>
            </a:r>
            <a:r>
              <a:rPr lang="en-US" sz="3600" u="sng" dirty="0">
                <a:highlight>
                  <a:srgbClr val="FFFF00"/>
                </a:highlight>
              </a:rPr>
              <a:t>completely forgive</a:t>
            </a:r>
            <a:r>
              <a:rPr lang="en-US" sz="3600" dirty="0">
                <a:highlight>
                  <a:srgbClr val="FFFF00"/>
                </a:highlight>
              </a:rPr>
              <a:t> and </a:t>
            </a:r>
            <a:r>
              <a:rPr lang="en-US" sz="3600" u="sng" dirty="0">
                <a:highlight>
                  <a:srgbClr val="FFFF00"/>
                </a:highlight>
              </a:rPr>
              <a:t>still remember</a:t>
            </a:r>
            <a:r>
              <a:rPr lang="en-US" sz="3600" dirty="0">
                <a:highlight>
                  <a:srgbClr val="FFFF00"/>
                </a:highlight>
              </a:rPr>
              <a:t> the sin</a:t>
            </a:r>
            <a:r>
              <a:rPr lang="en-US" sz="3600" dirty="0"/>
              <a:t>.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768987D-0A38-479E-AA76-C0307F572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00" y="2819400"/>
            <a:ext cx="5029200" cy="3242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123C2-51B0-492F-B0F2-8F4CFC3A98DD}"/>
              </a:ext>
            </a:extLst>
          </p:cNvPr>
          <p:cNvSpPr txBox="1"/>
          <p:nvPr/>
        </p:nvSpPr>
        <p:spPr>
          <a:xfrm>
            <a:off x="6068036" y="3352800"/>
            <a:ext cx="259010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/>
              <a:t>Clara Barton</a:t>
            </a:r>
            <a:r>
              <a:rPr lang="en-US" sz="2800" dirty="0"/>
              <a:t>:             </a:t>
            </a:r>
            <a:r>
              <a:rPr lang="en-US" sz="2800" i="1" dirty="0"/>
              <a:t>“I distinctly remember forgetting that.”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2954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/>
              <a:t>Implications for Human Relationships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724400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4000" dirty="0">
                <a:solidFill>
                  <a:srgbClr val="000000"/>
                </a:solidFill>
              </a:rPr>
              <a:t>God is ready and willing to restore the relationship, if possible.  </a:t>
            </a:r>
          </a:p>
          <a:p>
            <a:pPr lvl="0">
              <a:lnSpc>
                <a:spcPct val="80000"/>
              </a:lnSpc>
            </a:pPr>
            <a:r>
              <a:rPr lang="en-US" sz="4000" dirty="0">
                <a:solidFill>
                  <a:srgbClr val="000000"/>
                </a:solidFill>
              </a:rPr>
              <a:t>We also </a:t>
            </a:r>
            <a:r>
              <a:rPr lang="en-US" sz="4000" b="1" dirty="0">
                <a:solidFill>
                  <a:srgbClr val="000000"/>
                </a:solidFill>
              </a:rPr>
              <a:t>must </a:t>
            </a:r>
            <a:r>
              <a:rPr lang="en-US" sz="4000" b="1" u="sng" dirty="0">
                <a:solidFill>
                  <a:srgbClr val="000000"/>
                </a:solidFill>
              </a:rPr>
              <a:t>hold no malice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Stephen – Acts 7: 60  “Lord, </a:t>
            </a:r>
            <a:r>
              <a:rPr lang="en-US" sz="3600" u="sng" dirty="0">
                <a:highlight>
                  <a:srgbClr val="FFFF00"/>
                </a:highlight>
              </a:rPr>
              <a:t>lay not this sin to their charge.”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We must </a:t>
            </a:r>
            <a:r>
              <a:rPr lang="en-US" sz="3600" u="sng" dirty="0">
                <a:solidFill>
                  <a:srgbClr val="000000"/>
                </a:solidFill>
                <a:highlight>
                  <a:srgbClr val="FFFF00"/>
                </a:highlight>
              </a:rPr>
              <a:t>pray for those who seek our harm</a:t>
            </a:r>
            <a:r>
              <a:rPr lang="en-US" sz="3600" dirty="0">
                <a:solidFill>
                  <a:srgbClr val="000000"/>
                </a:solidFill>
              </a:rPr>
              <a:t> (Mt 5:44, Rm 12:19-21).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We sin in </a:t>
            </a:r>
            <a:r>
              <a:rPr lang="en-US" sz="3600" u="sng" dirty="0">
                <a:solidFill>
                  <a:srgbClr val="000000"/>
                </a:solidFill>
              </a:rPr>
              <a:t>failing to pray</a:t>
            </a:r>
            <a:r>
              <a:rPr lang="en-US" sz="3600" dirty="0">
                <a:solidFill>
                  <a:srgbClr val="000000"/>
                </a:solidFill>
              </a:rPr>
              <a:t> for offenders (I Sam 12:23).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49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/>
          <a:lstStyle/>
          <a:p>
            <a:r>
              <a:rPr lang="en-US" dirty="0"/>
              <a:t>Implications/Principles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Forgiveness is to be </a:t>
            </a:r>
            <a:r>
              <a:rPr lang="en-US" sz="3600" b="1" u="sng" dirty="0"/>
              <a:t>unlimited</a:t>
            </a:r>
            <a:r>
              <a:rPr lang="en-US" sz="3600" dirty="0"/>
              <a:t> (Matt 18:21-22). 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600" dirty="0"/>
              <a:t>"Lord, how often shall my brother sin against me and I forgive him? Up to </a:t>
            </a:r>
            <a:r>
              <a:rPr lang="en-US" sz="3600" dirty="0">
                <a:highlight>
                  <a:srgbClr val="FFFF00"/>
                </a:highlight>
              </a:rPr>
              <a:t>seven times</a:t>
            </a:r>
            <a:r>
              <a:rPr lang="en-US" sz="3600" dirty="0"/>
              <a:t>?“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Jesus said to him, "I do not say to you, up to seven times, but up to </a:t>
            </a:r>
            <a:r>
              <a:rPr lang="en-US" sz="3600" u="sng" dirty="0">
                <a:highlight>
                  <a:srgbClr val="FFFF00"/>
                </a:highlight>
              </a:rPr>
              <a:t>seventy times seven</a:t>
            </a:r>
            <a:r>
              <a:rPr lang="en-US" sz="3600" dirty="0"/>
              <a:t>.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2954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/>
              <a:t>Forgiveness is not optional!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721" y="1962634"/>
            <a:ext cx="8077200" cy="1820270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A28691-5BD7-4B3B-8A0C-FD027120E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16" y="2087939"/>
            <a:ext cx="7620000" cy="15696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“If you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forgive not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men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their trespasses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neither will your Father forgive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trespasses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(Matt 6:15).</a:t>
            </a:r>
          </a:p>
        </p:txBody>
      </p:sp>
    </p:spTree>
    <p:extLst>
      <p:ext uri="{BB962C8B-B14F-4D97-AF65-F5344CB8AC3E}">
        <p14:creationId xmlns:p14="http://schemas.microsoft.com/office/powerpoint/2010/main" val="21029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010400" cy="1143000"/>
          </a:xfrm>
          <a:solidFill>
            <a:srgbClr val="00B0F0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en-US" sz="4800" dirty="0"/>
              <a:t>Implications/Principles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1905000"/>
            <a:ext cx="6096000" cy="3352800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/>
              <a:t>Our sins against one another are </a:t>
            </a:r>
            <a:r>
              <a:rPr lang="en-US" sz="4000" b="1" i="1" dirty="0"/>
              <a:t>small (</a:t>
            </a:r>
            <a:r>
              <a:rPr lang="en-US" sz="4000" dirty="0"/>
              <a:t>Matt 18:23-35).</a:t>
            </a:r>
          </a:p>
          <a:p>
            <a:r>
              <a:rPr lang="en-US" sz="4000" b="1" dirty="0"/>
              <a:t>Forgiveness is “too big” for “little people.”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Implications/Principles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1148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3600" b="1" dirty="0"/>
              <a:t>We will </a:t>
            </a:r>
            <a:r>
              <a:rPr lang="en-US" sz="3600" b="1" i="1" dirty="0">
                <a:highlight>
                  <a:srgbClr val="FFFF00"/>
                </a:highlight>
              </a:rPr>
              <a:t>receive mercy</a:t>
            </a:r>
            <a:r>
              <a:rPr lang="en-US" sz="3600" b="1" i="1" dirty="0"/>
              <a:t> </a:t>
            </a:r>
            <a:r>
              <a:rPr lang="en-US" sz="3600" b="1" dirty="0"/>
              <a:t>based upon </a:t>
            </a:r>
            <a:r>
              <a:rPr lang="en-US" sz="3600" b="1" i="1" dirty="0"/>
              <a:t>how </a:t>
            </a:r>
            <a:r>
              <a:rPr lang="en-US" sz="3600" b="1" i="1" dirty="0">
                <a:highlight>
                  <a:srgbClr val="FFFF00"/>
                </a:highlight>
              </a:rPr>
              <a:t>merciful</a:t>
            </a:r>
            <a:r>
              <a:rPr lang="en-US" sz="3600" b="1" i="1" dirty="0"/>
              <a:t> we are  </a:t>
            </a:r>
            <a:r>
              <a:rPr lang="en-US" sz="3600" b="1" dirty="0"/>
              <a:t>(Mt 7:1-2)!</a:t>
            </a:r>
          </a:p>
          <a:p>
            <a:pPr lvl="1"/>
            <a:r>
              <a:rPr lang="en-US" sz="3200" dirty="0"/>
              <a:t>"For in the way you judge, you will be judged; and by your standard of measure, </a:t>
            </a:r>
            <a:r>
              <a:rPr lang="en-US" sz="3200" u="sng" dirty="0">
                <a:highlight>
                  <a:srgbClr val="FFFF00"/>
                </a:highlight>
              </a:rPr>
              <a:t>it will be measured to you</a:t>
            </a:r>
            <a:r>
              <a:rPr lang="en-US" sz="3200" dirty="0"/>
              <a:t>.”</a:t>
            </a:r>
          </a:p>
          <a:p>
            <a:pPr lvl="1"/>
            <a:r>
              <a:rPr lang="en-US" sz="3200" dirty="0"/>
              <a:t>Matt 5:7 "Blessed are the </a:t>
            </a:r>
            <a:r>
              <a:rPr lang="en-US" sz="3200" u="sng" dirty="0">
                <a:highlight>
                  <a:srgbClr val="FFFF00"/>
                </a:highlight>
              </a:rPr>
              <a:t>merciful</a:t>
            </a:r>
            <a:r>
              <a:rPr lang="en-US" sz="3200" dirty="0"/>
              <a:t>, for they shall </a:t>
            </a:r>
            <a:r>
              <a:rPr lang="en-US" sz="3200" u="sng" dirty="0">
                <a:highlight>
                  <a:srgbClr val="FFFF00"/>
                </a:highlight>
              </a:rPr>
              <a:t>receive mercy</a:t>
            </a:r>
            <a:r>
              <a:rPr lang="en-US" sz="3200" dirty="0"/>
              <a:t>.” </a:t>
            </a:r>
          </a:p>
          <a:p>
            <a:pPr lvl="1">
              <a:buFontTx/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>
              <a:buFontTx/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/>
              <a:t>Implications of the Principle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1"/>
            <a:ext cx="8382000" cy="3047999"/>
          </a:xfrm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sz="4000" dirty="0">
                <a:highlight>
                  <a:srgbClr val="FFFF00"/>
                </a:highlight>
              </a:rPr>
              <a:t>Golden Rule applies</a:t>
            </a:r>
            <a:r>
              <a:rPr lang="en-US" sz="4000" dirty="0"/>
              <a:t>. Mt 7:12</a:t>
            </a:r>
          </a:p>
          <a:p>
            <a:pPr lvl="1"/>
            <a:r>
              <a:rPr lang="en-US" sz="4000" dirty="0"/>
              <a:t>Ever have someone refuse to forgive you? </a:t>
            </a:r>
          </a:p>
          <a:p>
            <a:pPr lvl="1"/>
            <a:r>
              <a:rPr lang="en-US" sz="4000" i="1" dirty="0"/>
              <a:t>How did it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957FE-2DBD-475F-BB6B-DDF7211D095E}"/>
              </a:ext>
            </a:extLst>
          </p:cNvPr>
          <p:cNvSpPr txBox="1"/>
          <p:nvPr/>
        </p:nvSpPr>
        <p:spPr>
          <a:xfrm>
            <a:off x="351638" y="4957996"/>
            <a:ext cx="8563761" cy="1454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“Imagine a world of no forgiveness, mercy, and grace and you have a postmodern cancel culture world. Instead,  Jesus came to cancel our debt (Col.2:14), not people.”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11430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3600" dirty="0"/>
              <a:t>The accidental murder of Botham Jean 9/6/2018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1904999"/>
          </a:xfrm>
        </p:spPr>
        <p:txBody>
          <a:bodyPr/>
          <a:lstStyle/>
          <a:p>
            <a:r>
              <a:rPr lang="en-US" sz="3600" dirty="0"/>
              <a:t> </a:t>
            </a:r>
          </a:p>
        </p:txBody>
      </p:sp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2705005C-267B-4FE3-AB7C-ED6000BE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088" y="1371600"/>
            <a:ext cx="8534400" cy="5029200"/>
          </a:xfrm>
          <a:prstGeom prst="rect">
            <a:avLst/>
          </a:prstGeom>
        </p:spPr>
      </p:pic>
      <p:pic>
        <p:nvPicPr>
          <p:cNvPr id="5" name="Picture 4" descr="A person and person hugging&#10;&#10;Description automatically generated with medium confidence">
            <a:extLst>
              <a:ext uri="{FF2B5EF4-FFF2-40B4-BE49-F238E27FC236}">
                <a16:creationId xmlns:a16="http://schemas.microsoft.com/office/drawing/2014/main" id="{5F27FE46-DBA3-4323-B4C6-F8926C32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084" r="18147"/>
          <a:stretch/>
        </p:blipFill>
        <p:spPr>
          <a:xfrm>
            <a:off x="4267199" y="1447800"/>
            <a:ext cx="4627927" cy="4953000"/>
          </a:xfrm>
          <a:prstGeom prst="rect">
            <a:avLst/>
          </a:prstGeom>
        </p:spPr>
      </p:pic>
      <p:pic>
        <p:nvPicPr>
          <p:cNvPr id="7" name="Picture 6" descr="A picture containing wall&#10;&#10;Description automatically generated">
            <a:extLst>
              <a:ext uri="{FF2B5EF4-FFF2-40B4-BE49-F238E27FC236}">
                <a16:creationId xmlns:a16="http://schemas.microsoft.com/office/drawing/2014/main" id="{1C9211EE-ACF5-4BBF-AB6E-BD4BA6C97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3400" y="1447800"/>
            <a:ext cx="3486152" cy="182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6E49E9-1547-4D4C-BDCB-2AEB5FD1F58B}"/>
              </a:ext>
            </a:extLst>
          </p:cNvPr>
          <p:cNvSpPr txBox="1"/>
          <p:nvPr/>
        </p:nvSpPr>
        <p:spPr>
          <a:xfrm>
            <a:off x="1023805" y="3414048"/>
            <a:ext cx="25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 Amber </a:t>
            </a:r>
            <a:r>
              <a:rPr lang="en-US" sz="2400" b="1" dirty="0" err="1">
                <a:highlight>
                  <a:srgbClr val="FFFF00"/>
                </a:highlight>
              </a:rPr>
              <a:t>Guyger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06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11430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Questions about Forgiveness?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1904999"/>
          </a:xfrm>
        </p:spPr>
        <p:txBody>
          <a:bodyPr/>
          <a:lstStyle/>
          <a:p>
            <a:r>
              <a:rPr lang="en-US" sz="3600" dirty="0"/>
              <a:t>Do I have to “forgive” someone before they even ask or repent? </a:t>
            </a:r>
          </a:p>
          <a:p>
            <a:r>
              <a:rPr lang="en-US" sz="3600" dirty="0"/>
              <a:t>Is forgiveness equivalent to forgetting? </a:t>
            </a:r>
          </a:p>
        </p:txBody>
      </p:sp>
    </p:spTree>
    <p:extLst>
      <p:ext uri="{BB962C8B-B14F-4D97-AF65-F5344CB8AC3E}">
        <p14:creationId xmlns:p14="http://schemas.microsoft.com/office/powerpoint/2010/main" val="41294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3124200" y="4191000"/>
            <a:ext cx="2133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Ps 86:5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58769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"For thou, Lord, art good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51435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and ready to forgive."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  <p:bldP spid="2072" grpId="0" animBg="1"/>
      <p:bldP spid="20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838200"/>
            <a:ext cx="8458200" cy="3190875"/>
          </a:xfrm>
        </p:spPr>
        <p:txBody>
          <a:bodyPr/>
          <a:lstStyle/>
          <a:p>
            <a:r>
              <a:rPr lang="en-US" dirty="0"/>
              <a:t>1 John 2:1-2</a:t>
            </a:r>
            <a:br>
              <a:rPr lang="en-US" dirty="0"/>
            </a:br>
            <a:r>
              <a:rPr lang="en-US" dirty="0"/>
              <a:t>“And if anyone sins, we have an </a:t>
            </a:r>
            <a:r>
              <a:rPr lang="en-US" u="sng" dirty="0"/>
              <a:t>Advocate with the Father</a:t>
            </a:r>
            <a:r>
              <a:rPr lang="en-US" dirty="0"/>
              <a:t>, Jesus Christ the righteous; and He Himself is the propitiation for our sins.”</a:t>
            </a:r>
            <a:br>
              <a:rPr lang="en-US" dirty="0"/>
            </a:br>
            <a:endParaRPr lang="en-US" dirty="0"/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5791200" y="3505200"/>
            <a:ext cx="20097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Vertical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Thesis: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64" y="1600200"/>
            <a:ext cx="8229600" cy="2895600"/>
          </a:xfrm>
          <a:solidFill>
            <a:srgbClr val="00B0F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4000" dirty="0"/>
              <a:t>Divine promises/standard</a:t>
            </a:r>
          </a:p>
          <a:p>
            <a:r>
              <a:rPr lang="en-US" sz="4000" dirty="0"/>
              <a:t>Definitions</a:t>
            </a:r>
          </a:p>
          <a:p>
            <a:r>
              <a:rPr lang="en-US" sz="4000" dirty="0"/>
              <a:t>Implications </a:t>
            </a:r>
          </a:p>
          <a:p>
            <a:r>
              <a:rPr lang="en-US" sz="4000" dirty="0"/>
              <a:t>Biblical admonitions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E3D2-DD31-4528-90B6-CECD6D5D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0F2C5548-F333-4819-88A8-1B339019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452"/>
          <a:stretch/>
        </p:blipFill>
        <p:spPr>
          <a:xfrm>
            <a:off x="1600200" y="609600"/>
            <a:ext cx="6110816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915D29-C32F-401B-91F2-7B76CCAC3CDD}"/>
              </a:ext>
            </a:extLst>
          </p:cNvPr>
          <p:cNvSpPr/>
          <p:nvPr/>
        </p:nvSpPr>
        <p:spPr>
          <a:xfrm>
            <a:off x="2367963" y="-83484"/>
            <a:ext cx="4575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Divine Promises: </a:t>
            </a:r>
          </a:p>
        </p:txBody>
      </p:sp>
    </p:spTree>
    <p:extLst>
      <p:ext uri="{BB962C8B-B14F-4D97-AF65-F5344CB8AC3E}">
        <p14:creationId xmlns:p14="http://schemas.microsoft.com/office/powerpoint/2010/main" val="23033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>
            <a:extLst>
              <a:ext uri="{FF2B5EF4-FFF2-40B4-BE49-F238E27FC236}">
                <a16:creationId xmlns:a16="http://schemas.microsoft.com/office/drawing/2014/main" id="{9BB07371-9E4B-4D13-B8F5-6B7903575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8382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“I have removed your </a:t>
            </a:r>
          </a:p>
        </p:txBody>
      </p:sp>
      <p:sp>
        <p:nvSpPr>
          <p:cNvPr id="91139" name="WordArt 3">
            <a:extLst>
              <a:ext uri="{FF2B5EF4-FFF2-40B4-BE49-F238E27FC236}">
                <a16:creationId xmlns:a16="http://schemas.microsoft.com/office/drawing/2014/main" id="{FBE6A91D-9664-48F8-BAF2-CFA49E1659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transgressions from you.”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30C54-74D8-4E8E-ADBE-09E7A8C6F3EC}"/>
              </a:ext>
            </a:extLst>
          </p:cNvPr>
          <p:cNvSpPr/>
          <p:nvPr/>
        </p:nvSpPr>
        <p:spPr>
          <a:xfrm>
            <a:off x="2208155" y="173534"/>
            <a:ext cx="4575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Divine Promises: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785</Words>
  <Application>Microsoft Macintosh PowerPoint</Application>
  <PresentationFormat>On-screen Show (4:3)</PresentationFormat>
  <Paragraphs>108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Calibri</vt:lpstr>
      <vt:lpstr>Impact</vt:lpstr>
      <vt:lpstr>inherit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2_Default Design</vt:lpstr>
      <vt:lpstr>4_Default Design</vt:lpstr>
      <vt:lpstr>5_Default Design</vt:lpstr>
      <vt:lpstr>6_Custom Design</vt:lpstr>
      <vt:lpstr>The accidental murder of Botham Jean 9/6/2018</vt:lpstr>
      <vt:lpstr>PowerPoint Presentation</vt:lpstr>
      <vt:lpstr>Questions about Forgiveness?</vt:lpstr>
      <vt:lpstr>PowerPoint Presentation</vt:lpstr>
      <vt:lpstr>1 John 2:1-2 “And if anyone sins, we have an Advocate with the Father, Jesus Christ the righteous; and He Himself is the propitiation for our sins.” </vt:lpstr>
      <vt:lpstr>PowerPoint Presentation</vt:lpstr>
      <vt:lpstr>Thesis: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Forgiveness of Others!</vt:lpstr>
      <vt:lpstr>Forgiveness is not Optional!</vt:lpstr>
      <vt:lpstr>Forgiveness of Others!</vt:lpstr>
      <vt:lpstr>Put Yourself to the Test</vt:lpstr>
      <vt:lpstr>I’ll Forgive, but Never Forget!</vt:lpstr>
      <vt:lpstr>Parable of the Prodigal Son</vt:lpstr>
      <vt:lpstr>How Can I Forgive and Forget?</vt:lpstr>
      <vt:lpstr>Am I Expected to Forget?</vt:lpstr>
      <vt:lpstr>What does “remember  no more” mean?</vt:lpstr>
      <vt:lpstr>Implications for Human Relationships</vt:lpstr>
      <vt:lpstr>Implications/Principles</vt:lpstr>
      <vt:lpstr>Forgiveness is not optional!</vt:lpstr>
      <vt:lpstr>Implications/Principles</vt:lpstr>
      <vt:lpstr>Implications/Principles</vt:lpstr>
      <vt:lpstr>Implications of the Principle</vt:lpstr>
      <vt:lpstr>The accidental murder of Botham Jean 9/6/2018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Eric Parker</cp:lastModifiedBy>
  <cp:revision>179</cp:revision>
  <cp:lastPrinted>2021-03-28T14:50:12Z</cp:lastPrinted>
  <dcterms:created xsi:type="dcterms:W3CDTF">2005-04-15T19:25:47Z</dcterms:created>
  <dcterms:modified xsi:type="dcterms:W3CDTF">2021-09-12T03:23:23Z</dcterms:modified>
</cp:coreProperties>
</file>