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49" r:id="rId3"/>
    <p:sldMasterId id="2147483762" r:id="rId4"/>
  </p:sldMasterIdLst>
  <p:notesMasterIdLst>
    <p:notesMasterId r:id="rId30"/>
  </p:notesMasterIdLst>
  <p:handoutMasterIdLst>
    <p:handoutMasterId r:id="rId31"/>
  </p:handoutMasterIdLst>
  <p:sldIdLst>
    <p:sldId id="7246" r:id="rId5"/>
    <p:sldId id="323" r:id="rId6"/>
    <p:sldId id="324" r:id="rId7"/>
    <p:sldId id="7244" r:id="rId8"/>
    <p:sldId id="326" r:id="rId9"/>
    <p:sldId id="304" r:id="rId10"/>
    <p:sldId id="327" r:id="rId11"/>
    <p:sldId id="328" r:id="rId12"/>
    <p:sldId id="329" r:id="rId13"/>
    <p:sldId id="330" r:id="rId14"/>
    <p:sldId id="331" r:id="rId15"/>
    <p:sldId id="332" r:id="rId16"/>
    <p:sldId id="7247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1" r:id="rId25"/>
    <p:sldId id="342" r:id="rId26"/>
    <p:sldId id="7245" r:id="rId27"/>
    <p:sldId id="7248" r:id="rId28"/>
    <p:sldId id="340" r:id="rId2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EFAFEC"/>
    <a:srgbClr val="0000FF"/>
    <a:srgbClr val="0066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2" autoAdjust="0"/>
    <p:restoredTop sz="94660"/>
  </p:normalViewPr>
  <p:slideViewPr>
    <p:cSldViewPr>
      <p:cViewPr varScale="1">
        <p:scale>
          <a:sx n="108" d="100"/>
          <a:sy n="108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30" tIns="47115" rIns="94230" bIns="471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30" tIns="47115" rIns="94230" bIns="471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742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30" tIns="47115" rIns="94230" bIns="471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91742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30" tIns="47115" rIns="94230" bIns="471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199CA4-D273-4457-A489-681F81717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C170EADD-F4F8-48DF-A1F1-0A6137CC0E8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1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1"/>
            <a:ext cx="3077739" cy="469424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2EE26FEC-851D-46C5-A753-CF671FC5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9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9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33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6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5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14375"/>
            <a:ext cx="4695825" cy="3521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78537-E2B7-4CAD-B17F-5619D1BA89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F264-8236-4CC7-A7FF-3904C3E56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513FD-3FCF-469D-BBB7-D31B1A79B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30670-BCB2-495E-B2A6-C9A1BA05F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C3420-7298-4F7C-876B-C4CA1C729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E930-187F-4550-B7A4-7FE899D88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A628F-6124-41B8-B964-04987F0C4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CB72F-1428-4CDC-B27A-CE753991B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87E2-6DFB-445A-9EBD-BD6D8E7DA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FD219-3CBD-467C-B847-951CD24EE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F1CD-EB97-4EF4-955B-3BC1FAF1E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B82-EE0C-40E7-84CD-3C82D9B8A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C7217-2CD0-467A-970D-AB710A7D5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20E6-1CE3-4FB6-9A65-087C6FD3D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D57EA-D427-4CD1-9D8A-FF51837F9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44696-B91D-4891-BF8E-322F81D93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6B1F8-0243-409D-840D-F54392402D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B3744-7EF9-449E-BD95-E8B9919616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53D1-C28E-4E89-87E4-EEE151A63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0F8BD-FA01-412D-80C3-3C597236C2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4C2E-72CD-4664-A539-A97BD5FB1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060EA-ADB0-4123-8588-E946FB244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ABDB3-6627-4A03-B2D7-F46F4CFF9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4156-D62F-409B-8DFF-91E6C4B7C4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72C2-3841-439E-AC20-B372142371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475C-68DD-4FD5-98B0-05C56033E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082AB-84B8-4954-9861-A2B8FC9BB0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BA74-DFB7-4C91-ADC7-876DF2A91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EF9D-0CF1-4A7C-915D-9FD0E022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AD82-BAE0-457B-AAC2-7AA8ED9FE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0FF8-DB5E-4DF6-A887-E132F69A9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FA4B-3BA9-41FC-BDE9-3E0DA0CD6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3A72-4AC9-4ACE-9DF9-762F6CAE1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B15F-AD28-4332-BA8E-43E1C7334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D7EF-7A64-422A-AD24-F65C60D87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8FEA-2143-48BC-9745-702CC43B6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E5556-4B1E-4056-A922-1628524BE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71964-34A2-4674-9294-2E043A251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7D66-BB6E-4FE0-B5B3-6B88454FB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5757A-DC5B-4FE9-93FA-E11B8BF35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1907-EA4F-4003-8C26-A50EFAD85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1BA9-7FD5-4420-87D5-685C75A54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28EF3-BD1B-4F71-9E7A-417703CF2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E7448-F222-4940-B79C-8FEB90F7F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4376E-25CB-4570-8359-3A4285A0F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765945-B83F-496F-9080-2B185D19822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61" name="Picture 165" descr="marriage that works, a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5C7957-6FBD-45F4-9531-F011471021A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56" name="Picture 96" descr="marriage that works, a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7483C5-B724-4638-8901-4D4C1CD1EDC2}" type="slidenum">
              <a:rPr lang="en-US">
                <a:solidFill>
                  <a:srgbClr val="000000"/>
                </a:solidFill>
                <a:cs typeface="Lucida Sans Unicode" charset="0"/>
              </a:rPr>
              <a:pPr/>
              <a:t>‹#›</a:t>
            </a:fld>
            <a:endParaRPr lang="en-US">
              <a:solidFill>
                <a:srgbClr val="000000"/>
              </a:solidFill>
              <a:cs typeface="Lucida Sans Unicode" charset="0"/>
            </a:endParaRPr>
          </a:p>
        </p:txBody>
      </p:sp>
      <p:pic>
        <p:nvPicPr>
          <p:cNvPr id="21516" name="Picture 12" descr="you belong_c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3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Calibri" pitchFamily="32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5B677572-E2C0-4997-B006-D6FD8972176F}" type="slidenum">
              <a:rPr lang="en-US">
                <a:latin typeface="Calibri" pitchFamily="32" charset="0"/>
              </a:rPr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384301" y="387350"/>
            <a:ext cx="7848600" cy="80147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Gen 2:15-24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857376" y="1188823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758950" y="4830764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73251" y="1500187"/>
            <a:ext cx="6965950" cy="3117851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Adam was </a:t>
            </a:r>
            <a:r>
              <a:rPr lang="en-US" sz="3600" b="1" i="1" u="sng" dirty="0">
                <a:highlight>
                  <a:srgbClr val="FFFF00"/>
                </a:highlight>
              </a:rPr>
              <a:t>lonely</a:t>
            </a:r>
            <a:r>
              <a:rPr lang="en-US" sz="3600" b="1" dirty="0"/>
              <a:t> (Gen 2:18).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Eve was the answer </a:t>
            </a:r>
            <a:r>
              <a:rPr lang="en-US" sz="3600" b="1" dirty="0"/>
              <a:t>–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highlight>
                  <a:srgbClr val="FFFF00"/>
                </a:highlight>
              </a:rPr>
              <a:t>“Helper suitable”</a:t>
            </a:r>
            <a:r>
              <a:rPr lang="en-US" sz="3200" b="1" dirty="0"/>
              <a:t> (Gen 2:20)!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Key to a </a:t>
            </a:r>
            <a:r>
              <a:rPr lang="en-US" sz="3600" b="1" i="1" u="sng" dirty="0">
                <a:highlight>
                  <a:srgbClr val="FFFF00"/>
                </a:highlight>
              </a:rPr>
              <a:t>mutually satisfactory</a:t>
            </a:r>
            <a:r>
              <a:rPr lang="en-US" sz="3600" b="1" i="1" dirty="0">
                <a:highlight>
                  <a:srgbClr val="FFFF00"/>
                </a:highlight>
              </a:rPr>
              <a:t> love relationship</a:t>
            </a:r>
            <a:r>
              <a:rPr lang="en-US" sz="3600" b="1" dirty="0"/>
              <a:t>.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383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Woman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762918" y="87608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82379" y="5101430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790700" y="1219200"/>
            <a:ext cx="6858794" cy="374332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FAMILY COMMITMENT</a:t>
            </a:r>
            <a:r>
              <a:rPr lang="en-US" sz="4000" dirty="0"/>
              <a:t>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Husband – </a:t>
            </a:r>
            <a:r>
              <a:rPr lang="en-US" sz="3600" dirty="0">
                <a:highlight>
                  <a:srgbClr val="FFFF00"/>
                </a:highlight>
              </a:rPr>
              <a:t>“</a:t>
            </a:r>
            <a:r>
              <a:rPr lang="en-US" sz="3600" b="1" dirty="0">
                <a:highlight>
                  <a:srgbClr val="FFFF00"/>
                </a:highlight>
              </a:rPr>
              <a:t>House band</a:t>
            </a:r>
            <a:r>
              <a:rPr lang="en-US" sz="3600" dirty="0">
                <a:highlight>
                  <a:srgbClr val="FFFF00"/>
                </a:highlight>
              </a:rPr>
              <a:t>”</a:t>
            </a:r>
            <a:r>
              <a:rPr lang="en-US" sz="3600" dirty="0"/>
              <a:t>       (I Tim 3:5)!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Woman wants a good </a:t>
            </a:r>
            <a:r>
              <a:rPr lang="en-US" sz="3600" i="1" dirty="0">
                <a:highlight>
                  <a:srgbClr val="FFFF00"/>
                </a:highlight>
              </a:rPr>
              <a:t>father</a:t>
            </a:r>
            <a:r>
              <a:rPr lang="en-US" sz="3600" dirty="0"/>
              <a:t> and </a:t>
            </a:r>
            <a:r>
              <a:rPr lang="en-US" sz="3600" i="1" dirty="0">
                <a:highlight>
                  <a:srgbClr val="FFFF00"/>
                </a:highlight>
              </a:rPr>
              <a:t>husband</a:t>
            </a:r>
            <a:r>
              <a:rPr lang="en-US" sz="3600" dirty="0"/>
              <a:t>, not just a good </a:t>
            </a:r>
            <a:r>
              <a:rPr lang="en-US" sz="3600" i="1" dirty="0">
                <a:highlight>
                  <a:srgbClr val="FFFF00"/>
                </a:highlight>
              </a:rPr>
              <a:t>provider</a:t>
            </a:r>
            <a:r>
              <a:rPr lang="en-US" sz="3600" dirty="0"/>
              <a:t> (</a:t>
            </a:r>
            <a:r>
              <a:rPr lang="en-US" sz="3600" dirty="0" err="1"/>
              <a:t>Eph</a:t>
            </a:r>
            <a:r>
              <a:rPr lang="en-US" sz="3600" dirty="0"/>
              <a:t> 6:4). </a:t>
            </a:r>
          </a:p>
          <a:p>
            <a:pPr lvl="1"/>
            <a:endParaRPr lang="en-US" sz="3600" dirty="0"/>
          </a:p>
          <a:p>
            <a:pPr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Woman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762918" y="847725"/>
            <a:ext cx="7152482" cy="24108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720977" y="5056389"/>
            <a:ext cx="7238009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42203" y="1203027"/>
            <a:ext cx="7238009" cy="3742532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4000" b="1" dirty="0"/>
              <a:t>HONESTY AND OPENNESS</a:t>
            </a:r>
            <a:endParaRPr lang="en-US" sz="4000" dirty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err="1"/>
              <a:t>Eph</a:t>
            </a:r>
            <a:r>
              <a:rPr lang="en-US" sz="3600" dirty="0"/>
              <a:t> 4:15   “Speak </a:t>
            </a:r>
            <a:r>
              <a:rPr lang="en-US" sz="3600" i="1" u="sng" dirty="0">
                <a:highlight>
                  <a:srgbClr val="FFFF00"/>
                </a:highlight>
              </a:rPr>
              <a:t>the truth</a:t>
            </a:r>
            <a:r>
              <a:rPr lang="en-US" sz="3600" dirty="0"/>
              <a:t> in love.”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/>
              <a:t>Rev 14:4-5  “These are the ones who follow the Lamb . . </a:t>
            </a:r>
            <a:r>
              <a:rPr lang="en-US" sz="3200" b="1" u="sng" dirty="0">
                <a:highlight>
                  <a:srgbClr val="FFFF00"/>
                </a:highlight>
              </a:rPr>
              <a:t>no lie</a:t>
            </a:r>
            <a:r>
              <a:rPr lang="en-US" sz="3200" u="sng" dirty="0">
                <a:highlight>
                  <a:srgbClr val="FFFF00"/>
                </a:highlight>
              </a:rPr>
              <a:t> was found in their mouth</a:t>
            </a:r>
            <a:r>
              <a:rPr lang="en-US" sz="3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24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cs typeface="Arial" charset="0"/>
              </a:rPr>
              <a:t>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highlight>
                <a:srgbClr val="FFFF00"/>
              </a:highligh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28415" y="952068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99047" y="4993480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00200" y="1552844"/>
            <a:ext cx="74676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b="1" dirty="0"/>
              <a:t>ADMIRATION</a:t>
            </a:r>
            <a:r>
              <a:rPr lang="en-US" sz="4000" dirty="0"/>
              <a:t> (RESPECT)       #1!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rgbClr val="0000FF"/>
                </a:solidFill>
              </a:rPr>
              <a:t>	“If a wife is able to look at her husband with </a:t>
            </a:r>
            <a:r>
              <a:rPr lang="en-US" sz="3600" dirty="0">
                <a:solidFill>
                  <a:srgbClr val="0000FF"/>
                </a:solidFill>
                <a:highlight>
                  <a:srgbClr val="FFFF00"/>
                </a:highlight>
              </a:rPr>
              <a:t>eyes full of </a:t>
            </a:r>
            <a:r>
              <a:rPr lang="en-US" sz="3600" i="1" dirty="0">
                <a:solidFill>
                  <a:srgbClr val="0000FF"/>
                </a:solidFill>
                <a:highlight>
                  <a:srgbClr val="FFFF00"/>
                </a:highlight>
              </a:rPr>
              <a:t>admiration</a:t>
            </a:r>
            <a:r>
              <a:rPr lang="en-US" sz="3600" dirty="0">
                <a:solidFill>
                  <a:srgbClr val="0000FF"/>
                </a:solidFill>
              </a:rPr>
              <a:t>, he becomes a </a:t>
            </a:r>
            <a:r>
              <a:rPr lang="en-US" sz="3600" i="1" dirty="0">
                <a:solidFill>
                  <a:srgbClr val="0000FF"/>
                </a:solidFill>
                <a:highlight>
                  <a:srgbClr val="FFFF00"/>
                </a:highlight>
              </a:rPr>
              <a:t>king</a:t>
            </a:r>
            <a:r>
              <a:rPr lang="en-US" sz="3600" dirty="0">
                <a:solidFill>
                  <a:srgbClr val="0000FF"/>
                </a:solidFill>
                <a:highlight>
                  <a:srgbClr val="FFFF00"/>
                </a:highlight>
              </a:rPr>
              <a:t> among men</a:t>
            </a:r>
            <a:r>
              <a:rPr lang="en-US" sz="3600" dirty="0">
                <a:solidFill>
                  <a:srgbClr val="0000FF"/>
                </a:solidFill>
              </a:rPr>
              <a:t>.”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7391400" y="1600689"/>
            <a:ext cx="609600" cy="457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28415" y="952068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901428" y="4494213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17266" y="1421747"/>
            <a:ext cx="7467600" cy="281940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b="1" dirty="0"/>
              <a:t>ADMIRATION</a:t>
            </a:r>
            <a:r>
              <a:rPr lang="en-US" sz="4000" dirty="0"/>
              <a:t> (RESPECT)       #1!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</a:rPr>
              <a:t>“A man needs to be </a:t>
            </a:r>
            <a:r>
              <a:rPr lang="en-US" sz="3600" u="sng" dirty="0">
                <a:solidFill>
                  <a:schemeClr val="tx1"/>
                </a:solidFill>
                <a:highlight>
                  <a:srgbClr val="FFFF00"/>
                </a:highlight>
              </a:rPr>
              <a:t>respected</a:t>
            </a:r>
            <a:r>
              <a:rPr lang="en-US" sz="3600" dirty="0">
                <a:solidFill>
                  <a:srgbClr val="0000FF"/>
                </a:solidFill>
              </a:rPr>
              <a:t> while a woman needs to </a:t>
            </a:r>
            <a:r>
              <a:rPr lang="en-US" sz="3600" u="sng" dirty="0">
                <a:solidFill>
                  <a:schemeClr val="tx1"/>
                </a:solidFill>
                <a:highlight>
                  <a:srgbClr val="FFFF00"/>
                </a:highlight>
              </a:rPr>
              <a:t>cherished</a:t>
            </a:r>
            <a:r>
              <a:rPr lang="en-US" sz="3600" dirty="0">
                <a:solidFill>
                  <a:srgbClr val="0000FF"/>
                </a:solidFill>
                <a:highlight>
                  <a:srgbClr val="FFFF00"/>
                </a:highlight>
              </a:rPr>
              <a:t>.</a:t>
            </a:r>
            <a:r>
              <a:rPr lang="en-US" sz="3600" dirty="0">
                <a:solidFill>
                  <a:srgbClr val="0000FF"/>
                </a:solidFill>
              </a:rPr>
              <a:t>”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</a:rPr>
              <a:t>“Let the wife see that she </a:t>
            </a:r>
            <a:r>
              <a:rPr lang="en-US" sz="3600" i="1" u="sng" dirty="0">
                <a:solidFill>
                  <a:schemeClr val="tx1"/>
                </a:solidFill>
                <a:highlight>
                  <a:srgbClr val="FFFF00"/>
                </a:highlight>
              </a:rPr>
              <a:t>reverence</a:t>
            </a:r>
            <a:r>
              <a:rPr lang="en-US" sz="3600" dirty="0">
                <a:solidFill>
                  <a:srgbClr val="0000FF"/>
                </a:solidFill>
              </a:rPr>
              <a:t> her husband” (Eph 5:33). 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7391400" y="1476608"/>
            <a:ext cx="609600" cy="457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15715" y="84570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99047" y="4993480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900635" y="1181824"/>
            <a:ext cx="6973292" cy="3664382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b="1" dirty="0"/>
              <a:t>SEXUAL COMMITMENT</a:t>
            </a:r>
            <a:r>
              <a:rPr lang="en-US" sz="3600" dirty="0"/>
              <a:t>:</a:t>
            </a:r>
          </a:p>
          <a:p>
            <a:pPr marL="914400" lvl="1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/>
              <a:t>“God gave woman the </a:t>
            </a:r>
            <a:r>
              <a:rPr lang="en-US" sz="3200" dirty="0">
                <a:highlight>
                  <a:srgbClr val="FFFF00"/>
                </a:highlight>
              </a:rPr>
              <a:t>greater </a:t>
            </a:r>
            <a:r>
              <a:rPr lang="en-US" sz="3200" u="sng" dirty="0">
                <a:highlight>
                  <a:srgbClr val="FFFF00"/>
                </a:highlight>
              </a:rPr>
              <a:t>physical beauty</a:t>
            </a:r>
            <a:r>
              <a:rPr lang="en-US" sz="3200" dirty="0">
                <a:highlight>
                  <a:srgbClr val="FFFF00"/>
                </a:highlight>
              </a:rPr>
              <a:t>; man the greater </a:t>
            </a:r>
            <a:r>
              <a:rPr lang="en-US" sz="3200" u="sng" dirty="0">
                <a:highlight>
                  <a:srgbClr val="FFFF00"/>
                </a:highlight>
              </a:rPr>
              <a:t>physical desire</a:t>
            </a:r>
            <a:r>
              <a:rPr lang="en-US" sz="3200" dirty="0"/>
              <a:t>” (</a:t>
            </a:r>
            <a:r>
              <a:rPr lang="en-US" sz="3200" dirty="0" err="1"/>
              <a:t>Ecc</a:t>
            </a:r>
            <a:r>
              <a:rPr lang="en-US" sz="3200" dirty="0"/>
              <a:t> 9:9; </a:t>
            </a:r>
            <a:r>
              <a:rPr lang="en-US" sz="3200" dirty="0" err="1"/>
              <a:t>Prov</a:t>
            </a:r>
            <a:r>
              <a:rPr lang="en-US" sz="3200" dirty="0"/>
              <a:t> 5:18-19). </a:t>
            </a:r>
          </a:p>
          <a:p>
            <a:pPr marL="914400" lvl="1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/>
              <a:t>“56% of men think about sex daily, only 16% of women do!”  </a:t>
            </a:r>
            <a:r>
              <a:rPr lang="en-US" sz="3200" i="1" dirty="0"/>
              <a:t>Time</a:t>
            </a:r>
          </a:p>
          <a:p>
            <a:pPr marL="914400" lvl="1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/>
              <a:t>I </a:t>
            </a:r>
            <a:r>
              <a:rPr lang="en-US" sz="3200" dirty="0" err="1"/>
              <a:t>Cor</a:t>
            </a:r>
            <a:r>
              <a:rPr lang="en-US" sz="3200" dirty="0"/>
              <a:t> 7:5  “</a:t>
            </a:r>
            <a:r>
              <a:rPr lang="en-US" sz="3200" dirty="0">
                <a:highlight>
                  <a:srgbClr val="FFFF00"/>
                </a:highlight>
              </a:rPr>
              <a:t>Do not </a:t>
            </a:r>
            <a:r>
              <a:rPr lang="en-US" sz="3200" i="1" dirty="0">
                <a:highlight>
                  <a:srgbClr val="FFFF00"/>
                </a:highlight>
              </a:rPr>
              <a:t>defraud </a:t>
            </a:r>
            <a:r>
              <a:rPr lang="en-US" sz="3200" i="1" dirty="0"/>
              <a:t>. . ..” </a:t>
            </a:r>
          </a:p>
          <a:p>
            <a:pPr>
              <a:lnSpc>
                <a:spcPct val="80000"/>
              </a:lnSpc>
            </a:pP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15715" y="84570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99047" y="4993480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24000" y="1100137"/>
            <a:ext cx="7467600" cy="3469481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PHYSICAL ATTRACTIVENESS</a:t>
            </a:r>
            <a:r>
              <a:rPr lang="en-US" sz="4000" dirty="0"/>
              <a:t>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err="1"/>
              <a:t>Def</a:t>
            </a:r>
            <a:r>
              <a:rPr lang="en-US" sz="3200" dirty="0"/>
              <a:t>: “Keeping fit with diet and exercise; wearing hair and clothes in a way the </a:t>
            </a:r>
            <a:r>
              <a:rPr lang="en-US" sz="3200" i="1" dirty="0">
                <a:highlight>
                  <a:srgbClr val="FFFF00"/>
                </a:highlight>
              </a:rPr>
              <a:t>spouse finds attractive</a:t>
            </a:r>
            <a:r>
              <a:rPr lang="en-US" sz="3200" dirty="0"/>
              <a:t>.”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Men are </a:t>
            </a:r>
            <a:r>
              <a:rPr lang="en-US" sz="3600" i="1" u="sng" dirty="0">
                <a:highlight>
                  <a:srgbClr val="FFFF00"/>
                </a:highlight>
              </a:rPr>
              <a:t>visually</a:t>
            </a:r>
            <a:r>
              <a:rPr lang="en-US" sz="3600" dirty="0">
                <a:highlight>
                  <a:srgbClr val="FFFF00"/>
                </a:highlight>
              </a:rPr>
              <a:t> oriented </a:t>
            </a:r>
            <a:r>
              <a:rPr lang="en-US" sz="3600" dirty="0"/>
              <a:t>(Judges 14: 1-3).</a:t>
            </a:r>
          </a:p>
          <a:p>
            <a:pPr lvl="1"/>
            <a:endParaRPr lang="en-US" sz="3600" dirty="0"/>
          </a:p>
          <a:p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15715" y="84570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87935" y="4852988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57970" y="1219200"/>
            <a:ext cx="6987778" cy="3395663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PHYSICAL ATTRACTIVENESS</a:t>
            </a:r>
            <a:r>
              <a:rPr lang="en-US" sz="4000" dirty="0"/>
              <a:t>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Greater emphasis on </a:t>
            </a:r>
            <a:r>
              <a:rPr lang="en-US" sz="3600" dirty="0">
                <a:highlight>
                  <a:srgbClr val="FFFF00"/>
                </a:highlight>
              </a:rPr>
              <a:t>“inner beauty”</a:t>
            </a:r>
            <a:r>
              <a:rPr lang="en-US" sz="3600" dirty="0"/>
              <a:t> (I Peter 3:3-5).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Looking the </a:t>
            </a:r>
            <a:r>
              <a:rPr lang="en-US" sz="3600" i="1" u="sng" dirty="0">
                <a:highlight>
                  <a:srgbClr val="FFFF00"/>
                </a:highlight>
              </a:rPr>
              <a:t>best </a:t>
            </a:r>
            <a:r>
              <a:rPr lang="en-US" sz="3600" u="sng" dirty="0">
                <a:highlight>
                  <a:srgbClr val="FFFF00"/>
                </a:highlight>
              </a:rPr>
              <a:t>for our mate is one way to </a:t>
            </a:r>
            <a:r>
              <a:rPr lang="en-US" sz="3600" i="1" u="sng" dirty="0">
                <a:highlight>
                  <a:srgbClr val="FFFF00"/>
                </a:highlight>
              </a:rPr>
              <a:t>honor</a:t>
            </a:r>
            <a:r>
              <a:rPr lang="en-US" sz="3600" u="sng" dirty="0">
                <a:highlight>
                  <a:srgbClr val="FFFF00"/>
                </a:highlight>
              </a:rPr>
              <a:t> them</a:t>
            </a:r>
            <a:r>
              <a:rPr lang="en-US" sz="3600" dirty="0"/>
              <a:t>! </a:t>
            </a:r>
          </a:p>
          <a:p>
            <a:pPr lvl="1"/>
            <a:endParaRPr lang="en-US" sz="3600" dirty="0"/>
          </a:p>
          <a:p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15715" y="84570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77617" y="4977608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15901" y="1188606"/>
            <a:ext cx="7102077" cy="3664382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en-US" sz="4000" b="1" dirty="0"/>
              <a:t>RECREATIONAL COMPANION</a:t>
            </a:r>
            <a:r>
              <a:rPr lang="en-US" sz="4000" dirty="0"/>
              <a:t>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>
                <a:highlight>
                  <a:srgbClr val="FFFF00"/>
                </a:highlight>
              </a:rPr>
              <a:t>“Family that </a:t>
            </a:r>
            <a:r>
              <a:rPr lang="en-US" sz="3600" b="1" dirty="0">
                <a:highlight>
                  <a:srgbClr val="FFFF00"/>
                </a:highlight>
              </a:rPr>
              <a:t>plays</a:t>
            </a:r>
            <a:r>
              <a:rPr lang="en-US" sz="3600" dirty="0">
                <a:highlight>
                  <a:srgbClr val="FFFF00"/>
                </a:highlight>
              </a:rPr>
              <a:t> together </a:t>
            </a:r>
            <a:r>
              <a:rPr lang="en-US" sz="3600" i="1" dirty="0">
                <a:highlight>
                  <a:srgbClr val="FFFF00"/>
                </a:highlight>
              </a:rPr>
              <a:t>stays together</a:t>
            </a:r>
            <a:r>
              <a:rPr lang="en-US" sz="3600" dirty="0">
                <a:highlight>
                  <a:srgbClr val="FFFF00"/>
                </a:highlight>
              </a:rPr>
              <a:t>.”</a:t>
            </a:r>
            <a:r>
              <a:rPr lang="en-US" sz="3600" dirty="0"/>
              <a:t>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err="1"/>
              <a:t>Ecc</a:t>
            </a:r>
            <a:r>
              <a:rPr lang="en-US" sz="3600" dirty="0"/>
              <a:t> 3:1 “For everything there is a season.” </a:t>
            </a:r>
            <a:r>
              <a:rPr lang="en-US" sz="3600" dirty="0" err="1"/>
              <a:t>vs</a:t>
            </a:r>
            <a:r>
              <a:rPr lang="en-US" sz="3600" dirty="0"/>
              <a:t> 11 “beautiful in its time.”</a:t>
            </a:r>
          </a:p>
          <a:p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4329768"/>
            <a:ext cx="3265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ighlight>
                  <a:srgbClr val="FFFF00"/>
                </a:highlight>
              </a:rPr>
              <a:t>Fun = deposits!</a:t>
            </a:r>
          </a:p>
        </p:txBody>
      </p:sp>
    </p:spTree>
    <p:extLst>
      <p:ext uri="{BB962C8B-B14F-4D97-AF65-F5344CB8AC3E}">
        <p14:creationId xmlns:p14="http://schemas.microsoft.com/office/powerpoint/2010/main" val="8491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15715" y="84570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87935" y="4852988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57970" y="1219200"/>
            <a:ext cx="6987778" cy="340519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DOMESTIC SUPPORT</a:t>
            </a:r>
          </a:p>
          <a:p>
            <a:pPr lvl="1" defTabSz="914400" eaLnBrk="1" hangingPunct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3200" kern="0" dirty="0" err="1">
                <a:solidFill>
                  <a:schemeClr val="tx1"/>
                </a:solidFill>
                <a:latin typeface="Arial"/>
              </a:rPr>
              <a:t>Def</a:t>
            </a:r>
            <a:r>
              <a:rPr lang="en-US" sz="3200" kern="0" dirty="0">
                <a:solidFill>
                  <a:schemeClr val="tx1"/>
                </a:solidFill>
                <a:latin typeface="Arial"/>
              </a:rPr>
              <a:t>: “Creating a </a:t>
            </a:r>
            <a:r>
              <a:rPr lang="en-US" sz="3200" i="1" kern="0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</a:rPr>
              <a:t>home environment</a:t>
            </a:r>
            <a:r>
              <a:rPr lang="en-US" sz="3200" kern="0" dirty="0">
                <a:solidFill>
                  <a:schemeClr val="tx1"/>
                </a:solidFill>
                <a:latin typeface="Arial"/>
              </a:rPr>
              <a:t> that offers a </a:t>
            </a:r>
            <a:r>
              <a:rPr lang="en-US" sz="3200" i="1" kern="0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</a:rPr>
              <a:t>refuge</a:t>
            </a:r>
            <a:r>
              <a:rPr lang="en-US" sz="3200" kern="0" dirty="0">
                <a:solidFill>
                  <a:schemeClr val="tx1"/>
                </a:solidFill>
                <a:latin typeface="Arial"/>
              </a:rPr>
              <a:t>; </a:t>
            </a:r>
            <a:r>
              <a:rPr lang="en-US" sz="3200" i="1" kern="0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</a:rPr>
              <a:t>managing home and children so the spouse enjoys being with the family</a:t>
            </a:r>
            <a:r>
              <a:rPr lang="en-US" sz="3200" kern="0" dirty="0">
                <a:solidFill>
                  <a:schemeClr val="tx1"/>
                </a:solidFill>
                <a:latin typeface="Arial"/>
              </a:rPr>
              <a:t>.” </a:t>
            </a:r>
          </a:p>
          <a:p>
            <a:pPr marL="971550" lvl="1" indent="-571500">
              <a:buFont typeface="Arial" pitchFamily="34" charset="0"/>
              <a:buChar char="•"/>
            </a:pPr>
            <a:endParaRPr lang="en-US" sz="3600" b="1" dirty="0"/>
          </a:p>
          <a:p>
            <a:pPr marL="1028700" lvl="1" indent="-571500">
              <a:buFont typeface="Arial" pitchFamily="34" charset="0"/>
              <a:buChar char="•"/>
            </a:pPr>
            <a:endParaRPr lang="en-US" sz="3600" dirty="0"/>
          </a:p>
          <a:p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15715" y="84570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87935" y="4852988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57970" y="1219200"/>
            <a:ext cx="7133630" cy="342900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DOMESTIC SUPPORT</a:t>
            </a:r>
          </a:p>
          <a:p>
            <a:pPr lvl="1" defTabSz="914400" eaLnBrk="1" hangingPunct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3600" kern="0" dirty="0">
                <a:latin typeface="Arial"/>
              </a:rPr>
              <a:t> </a:t>
            </a:r>
            <a:r>
              <a:rPr lang="en-US" sz="3600" kern="0" dirty="0">
                <a:highlight>
                  <a:srgbClr val="FFFF00"/>
                </a:highlight>
                <a:latin typeface="Arial"/>
              </a:rPr>
              <a:t>“Ruler of the household”</a:t>
            </a:r>
            <a:r>
              <a:rPr lang="en-US" sz="3600" kern="0" dirty="0">
                <a:latin typeface="Arial"/>
              </a:rPr>
              <a:t>        (I Tim 5:14). </a:t>
            </a:r>
          </a:p>
          <a:p>
            <a:pPr lvl="1" defTabSz="914400" eaLnBrk="1" hangingPunct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3600" kern="0" dirty="0">
                <a:latin typeface="Arial"/>
              </a:rPr>
              <a:t>“</a:t>
            </a:r>
            <a:r>
              <a:rPr lang="en-US" sz="3600" kern="0" dirty="0">
                <a:highlight>
                  <a:srgbClr val="FFFF00"/>
                </a:highlight>
                <a:latin typeface="Arial"/>
              </a:rPr>
              <a:t>Love their husbands, workers at home</a:t>
            </a:r>
            <a:r>
              <a:rPr lang="en-US" sz="3600" kern="0" dirty="0">
                <a:latin typeface="Arial"/>
              </a:rPr>
              <a:t>” (Titus 2:4-5). </a:t>
            </a:r>
          </a:p>
          <a:p>
            <a:pPr marL="971550" lvl="1" indent="-571500">
              <a:buFont typeface="Arial" pitchFamily="34" charset="0"/>
              <a:buChar char="•"/>
            </a:pPr>
            <a:endParaRPr lang="en-US" sz="3600" b="1" dirty="0"/>
          </a:p>
          <a:p>
            <a:pPr marL="1028700" lvl="1" indent="-571500">
              <a:buFont typeface="Arial" pitchFamily="34" charset="0"/>
              <a:buChar char="•"/>
            </a:pPr>
            <a:endParaRPr lang="en-US" sz="3600" dirty="0"/>
          </a:p>
          <a:p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1588"/>
            <a:ext cx="9142413" cy="6854825"/>
            <a:chOff x="0" y="1"/>
            <a:chExt cx="5759" cy="431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279" y="1"/>
              <a:ext cx="768" cy="4319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 rot="16200000" flipH="1">
              <a:off x="2300" y="-1652"/>
              <a:ext cx="1161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20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1494"/>
              <a:ext cx="3222" cy="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2054" name="Group 5"/>
            <p:cNvGrpSpPr>
              <a:grpSpLocks/>
            </p:cNvGrpSpPr>
            <p:nvPr/>
          </p:nvGrpSpPr>
          <p:grpSpPr bwMode="auto">
            <a:xfrm>
              <a:off x="918" y="654"/>
              <a:ext cx="3034" cy="1134"/>
              <a:chOff x="918" y="654"/>
              <a:chExt cx="3034" cy="1134"/>
            </a:xfrm>
          </p:grpSpPr>
          <p:pic>
            <p:nvPicPr>
              <p:cNvPr id="205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" y="654"/>
                <a:ext cx="2741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" y="1040"/>
                <a:ext cx="2501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4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143001" y="152400"/>
            <a:ext cx="79248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6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Marriage is about meeting needs!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787525" y="926406"/>
            <a:ext cx="7036595" cy="235887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42691" y="4161730"/>
            <a:ext cx="7063582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60538" y="1371600"/>
            <a:ext cx="7063582" cy="25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57200" lvl="1" indent="0" algn="ctr">
              <a:lnSpc>
                <a:spcPct val="90000"/>
              </a:lnSpc>
            </a:pPr>
            <a:r>
              <a:rPr lang="en-US" sz="4800" dirty="0">
                <a:solidFill>
                  <a:srgbClr val="0000FF"/>
                </a:solidFill>
              </a:rPr>
              <a:t>ARE YOU MEETING YOUR SPOUSE’S NEEDS?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4811" y="2981922"/>
            <a:ext cx="62150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ighlight>
                  <a:srgbClr val="FFFF00"/>
                </a:highlight>
              </a:rPr>
              <a:t>Become an expert!</a:t>
            </a:r>
          </a:p>
        </p:txBody>
      </p:sp>
    </p:spTree>
    <p:extLst>
      <p:ext uri="{BB962C8B-B14F-4D97-AF65-F5344CB8AC3E}">
        <p14:creationId xmlns:p14="http://schemas.microsoft.com/office/powerpoint/2010/main" val="18869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806410" y="194580"/>
            <a:ext cx="6900863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Use the Two-Page Handout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676400" y="976098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07998" y="4480474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06410" y="1362195"/>
            <a:ext cx="7063582" cy="2948083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137C7-2660-44EB-AB42-664942F87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206" y="1544832"/>
            <a:ext cx="6995320" cy="24308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FFFF00"/>
                </a:highlight>
              </a:rPr>
              <a:t>Stay and </a:t>
            </a:r>
            <a:r>
              <a:rPr lang="en-US" sz="2400" b="1" u="sng" dirty="0">
                <a:highlight>
                  <a:srgbClr val="FFFF00"/>
                </a:highlight>
              </a:rPr>
              <a:t>grow</a:t>
            </a:r>
            <a:r>
              <a:rPr lang="en-US" sz="2400" b="1" dirty="0">
                <a:highlight>
                  <a:srgbClr val="FFFF00"/>
                </a:highlight>
              </a:rPr>
              <a:t> in your love </a:t>
            </a:r>
            <a:r>
              <a:rPr lang="en-US" sz="2400" dirty="0"/>
              <a:t>by </a:t>
            </a:r>
            <a:r>
              <a:rPr lang="en-US" sz="2400" i="1" dirty="0"/>
              <a:t>meeting needs.</a:t>
            </a:r>
            <a:r>
              <a:rPr lang="en-US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Learn which ones are </a:t>
            </a:r>
            <a:r>
              <a:rPr lang="en-US" sz="2400" b="1" i="1" u="sng" dirty="0">
                <a:highlight>
                  <a:srgbClr val="FFFF00"/>
                </a:highlight>
              </a:rPr>
              <a:t>the most important</a:t>
            </a: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b="1" dirty="0"/>
              <a:t>Top 5</a:t>
            </a:r>
            <a:r>
              <a:rPr lang="en-US" sz="24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highlight>
                  <a:srgbClr val="FFFF00"/>
                </a:highlight>
              </a:rPr>
              <a:t>Rate your top ten needs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and </a:t>
            </a:r>
            <a:r>
              <a:rPr lang="en-US" sz="2400" b="1" i="1" u="sng" dirty="0">
                <a:highlight>
                  <a:srgbClr val="FFFF00"/>
                </a:highlight>
              </a:rPr>
              <a:t>communicate</a:t>
            </a:r>
            <a:r>
              <a:rPr lang="en-US" sz="2400" dirty="0"/>
              <a:t>!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You and your </a:t>
            </a:r>
            <a:r>
              <a:rPr lang="en-US" sz="2400" b="1" i="1" u="sng" dirty="0">
                <a:highlight>
                  <a:srgbClr val="FFFF00"/>
                </a:highlight>
              </a:rPr>
              <a:t>spouse’s priorities will differ</a:t>
            </a:r>
            <a:r>
              <a:rPr lang="en-US" sz="2400" dirty="0"/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Understanding this helps you to </a:t>
            </a:r>
            <a:r>
              <a:rPr lang="en-US" sz="2400" b="1" u="sng" dirty="0">
                <a:highlight>
                  <a:srgbClr val="FFFF00"/>
                </a:highlight>
              </a:rPr>
              <a:t>work smart</a:t>
            </a:r>
            <a:r>
              <a:rPr lang="en-US" sz="2400" dirty="0"/>
              <a:t> and avoid </a:t>
            </a:r>
            <a:r>
              <a:rPr lang="en-US" sz="2400" b="1" u="sng" dirty="0">
                <a:highlight>
                  <a:srgbClr val="FFFF00"/>
                </a:highlight>
              </a:rPr>
              <a:t>frustration</a:t>
            </a:r>
            <a:r>
              <a:rPr lang="en-US" sz="2400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36218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821206" y="194580"/>
            <a:ext cx="6886067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Remember: 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676400" y="976098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710929" y="4267200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45546" y="1356083"/>
            <a:ext cx="7063582" cy="3259574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137C7-2660-44EB-AB42-664942F87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206" y="1544832"/>
            <a:ext cx="6995320" cy="31808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 you </a:t>
            </a:r>
            <a:r>
              <a:rPr lang="en-US" sz="2800" dirty="0">
                <a:highlight>
                  <a:srgbClr val="FFFF00"/>
                </a:highlight>
              </a:rPr>
              <a:t>meet your </a:t>
            </a:r>
            <a:r>
              <a:rPr lang="en-US" sz="2800" i="1" dirty="0">
                <a:highlight>
                  <a:srgbClr val="FFFF00"/>
                </a:highlight>
              </a:rPr>
              <a:t>spouse’s needs</a:t>
            </a:r>
            <a:r>
              <a:rPr lang="en-US" sz="2800" dirty="0"/>
              <a:t>, your spouse will be </a:t>
            </a:r>
            <a:r>
              <a:rPr lang="en-US" sz="2800" i="1" u="sng" dirty="0">
                <a:highlight>
                  <a:srgbClr val="FFFF00"/>
                </a:highlight>
              </a:rPr>
              <a:t>more compelled to meet yours</a:t>
            </a:r>
            <a:r>
              <a:rPr lang="en-US" sz="2800" i="1" dirty="0">
                <a:highlight>
                  <a:srgbClr val="FFFF00"/>
                </a:highlight>
              </a:rPr>
              <a:t>.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will receive </a:t>
            </a:r>
            <a:r>
              <a:rPr lang="en-US" sz="2800" b="1" dirty="0">
                <a:highlight>
                  <a:srgbClr val="FFFF00"/>
                </a:highlight>
              </a:rPr>
              <a:t>great satisfaction in </a:t>
            </a:r>
            <a:r>
              <a:rPr lang="en-US" sz="2800" b="1" u="sng" dirty="0">
                <a:highlight>
                  <a:srgbClr val="FFFF00"/>
                </a:highlight>
              </a:rPr>
              <a:t>mutually making deposits</a:t>
            </a:r>
            <a:r>
              <a:rPr lang="en-US" sz="2800" dirty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Over time your </a:t>
            </a:r>
            <a:r>
              <a:rPr lang="en-US" sz="2800" b="1" u="sng" dirty="0">
                <a:highlight>
                  <a:srgbClr val="FFFF00"/>
                </a:highlight>
              </a:rPr>
              <a:t>love for him/her will grow</a:t>
            </a:r>
            <a:r>
              <a:rPr lang="en-US" sz="2800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9744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003451-82A7-48A7-BA62-4BAC2C699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3C69B9-FC30-4339-9D0F-74730D8EFA58}"/>
              </a:ext>
            </a:extLst>
          </p:cNvPr>
          <p:cNvSpPr/>
          <p:nvPr/>
        </p:nvSpPr>
        <p:spPr bwMode="auto">
          <a:xfrm>
            <a:off x="2819400" y="1447800"/>
            <a:ext cx="3200400" cy="434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143001" y="152400"/>
            <a:ext cx="79248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Marriage= Christ and the Church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872928" y="926943"/>
            <a:ext cx="7036595" cy="235887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03913" y="4148235"/>
            <a:ext cx="7063582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2" charset="0"/>
                <a:ea typeface="+mn-ea"/>
                <a:cs typeface="Lucida Sans Unicode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79499" y="1321692"/>
            <a:ext cx="7063582" cy="25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cs typeface="Lucida Sans Unicod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4010" y="1352236"/>
            <a:ext cx="51892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ighlight>
                  <a:srgbClr val="FFFF00"/>
                </a:highlight>
                <a:uLnTx/>
                <a:uFillTx/>
                <a:latin typeface="Arial" charset="0"/>
                <a:ea typeface="+mn-ea"/>
                <a:cs typeface="Lucida Sans Unicode"/>
              </a:rPr>
              <a:t>Object: NOT</a:t>
            </a:r>
            <a:r>
              <a:rPr kumimoji="0" lang="en-US" sz="3200" b="1" i="0" u="none" strike="noStrike" kern="1200" cap="all" spc="0" normalizeH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ighlight>
                  <a:srgbClr val="FFFF00"/>
                </a:highlight>
                <a:uLnTx/>
                <a:uFillTx/>
                <a:latin typeface="Arial" charset="0"/>
                <a:ea typeface="+mn-ea"/>
                <a:cs typeface="Lucida Sans Unicode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ighlight>
                  <a:srgbClr val="FFFF00"/>
                </a:highlight>
                <a:uLnTx/>
                <a:uFillTx/>
                <a:latin typeface="Arial" charset="0"/>
                <a:ea typeface="+mn-ea"/>
                <a:cs typeface="Lucida Sans Unicode"/>
              </a:rPr>
              <a:t>COMFORTABLE FOR ME!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ighlight>
                <a:srgbClr val="FFFF00"/>
              </a:highlight>
              <a:uLnTx/>
              <a:uFillTx/>
              <a:latin typeface="Arial" charset="0"/>
              <a:ea typeface="+mn-ea"/>
              <a:cs typeface="Lucida Sans Unicod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C9A49-EFD2-46A2-8DE5-EE1D3E29E71B}"/>
              </a:ext>
            </a:extLst>
          </p:cNvPr>
          <p:cNvSpPr/>
          <p:nvPr/>
        </p:nvSpPr>
        <p:spPr>
          <a:xfrm>
            <a:off x="1705422" y="2495443"/>
            <a:ext cx="7137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 the cross comfortable for Christ?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96B5BD-4F61-4B7A-B56A-9EF93D1F7861}"/>
              </a:ext>
            </a:extLst>
          </p:cNvPr>
          <p:cNvSpPr/>
          <p:nvPr/>
        </p:nvSpPr>
        <p:spPr>
          <a:xfrm>
            <a:off x="2865575" y="3153093"/>
            <a:ext cx="1505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Rm 5:8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811497-FC92-4933-BA6E-6FF6AEAEF255}"/>
              </a:ext>
            </a:extLst>
          </p:cNvPr>
          <p:cNvSpPr/>
          <p:nvPr/>
        </p:nvSpPr>
        <p:spPr>
          <a:xfrm>
            <a:off x="5472380" y="3136932"/>
            <a:ext cx="1983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John 3:16</a:t>
            </a:r>
          </a:p>
        </p:txBody>
      </p:sp>
    </p:spTree>
    <p:extLst>
      <p:ext uri="{BB962C8B-B14F-4D97-AF65-F5344CB8AC3E}">
        <p14:creationId xmlns:p14="http://schemas.microsoft.com/office/powerpoint/2010/main" val="8123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1588"/>
            <a:ext cx="9142413" cy="6854825"/>
            <a:chOff x="0" y="1"/>
            <a:chExt cx="5759" cy="431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279" y="1"/>
              <a:ext cx="768" cy="4319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 rot="16200000" flipH="1">
              <a:off x="2300" y="-1652"/>
              <a:ext cx="1161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20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1494"/>
              <a:ext cx="3222" cy="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2054" name="Group 5"/>
            <p:cNvGrpSpPr>
              <a:grpSpLocks/>
            </p:cNvGrpSpPr>
            <p:nvPr/>
          </p:nvGrpSpPr>
          <p:grpSpPr bwMode="auto">
            <a:xfrm>
              <a:off x="918" y="654"/>
              <a:ext cx="3034" cy="1134"/>
              <a:chOff x="918" y="654"/>
              <a:chExt cx="3034" cy="1134"/>
            </a:xfrm>
          </p:grpSpPr>
          <p:pic>
            <p:nvPicPr>
              <p:cNvPr id="205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" y="654"/>
                <a:ext cx="2741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" y="1040"/>
                <a:ext cx="2501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52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384301" y="387350"/>
            <a:ext cx="7848600" cy="801473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Two Sides to Marital Conflict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857376" y="1188823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758950" y="4830764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873251" y="1500188"/>
            <a:ext cx="6965950" cy="2843212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/>
              <a:t>Couples fail to </a:t>
            </a:r>
            <a:r>
              <a:rPr lang="en-US" b="1" u="sng" dirty="0"/>
              <a:t>make each other </a:t>
            </a:r>
            <a:r>
              <a:rPr lang="en-US" b="1" u="sng" dirty="0">
                <a:solidFill>
                  <a:srgbClr val="FF0000"/>
                </a:solidFill>
              </a:rPr>
              <a:t>happy</a:t>
            </a:r>
            <a:r>
              <a:rPr lang="en-US" b="1" u="sng" dirty="0"/>
              <a:t> </a:t>
            </a:r>
          </a:p>
          <a:p>
            <a:pPr lvl="1"/>
            <a:r>
              <a:rPr lang="en-US" sz="3200" b="1" dirty="0"/>
              <a:t>(</a:t>
            </a:r>
            <a:r>
              <a:rPr lang="en-US" sz="3200" b="1" i="1" dirty="0">
                <a:highlight>
                  <a:srgbClr val="FFFF00"/>
                </a:highlight>
              </a:rPr>
              <a:t>Failure to </a:t>
            </a:r>
            <a:r>
              <a:rPr lang="en-US" sz="3200" b="1" i="1" dirty="0">
                <a:solidFill>
                  <a:srgbClr val="FF0000"/>
                </a:solidFill>
                <a:highlight>
                  <a:srgbClr val="FFFF00"/>
                </a:highlight>
              </a:rPr>
              <a:t>care</a:t>
            </a:r>
            <a:r>
              <a:rPr lang="en-US" sz="3200" b="1" dirty="0">
                <a:highlight>
                  <a:srgbClr val="FFFF00"/>
                </a:highlight>
              </a:rPr>
              <a:t>… make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deposits!</a:t>
            </a:r>
            <a:r>
              <a:rPr lang="en-US" sz="3200" b="1" dirty="0"/>
              <a:t>)</a:t>
            </a:r>
          </a:p>
          <a:p>
            <a:r>
              <a:rPr lang="en-US" b="1" dirty="0"/>
              <a:t>Couples </a:t>
            </a:r>
            <a:r>
              <a:rPr lang="en-US" b="1" u="sng" dirty="0"/>
              <a:t>make each other </a:t>
            </a:r>
            <a:r>
              <a:rPr lang="en-US" b="1" u="sng" dirty="0">
                <a:solidFill>
                  <a:srgbClr val="FF0000"/>
                </a:solidFill>
              </a:rPr>
              <a:t>unhappy</a:t>
            </a:r>
            <a:r>
              <a:rPr lang="en-US" b="1" dirty="0"/>
              <a:t> </a:t>
            </a:r>
          </a:p>
          <a:p>
            <a:pPr lvl="1"/>
            <a:r>
              <a:rPr lang="en-US" sz="3200" b="1" dirty="0"/>
              <a:t>(</a:t>
            </a:r>
            <a:r>
              <a:rPr lang="en-US" sz="3200" b="1" i="1" dirty="0">
                <a:highlight>
                  <a:srgbClr val="FFFF00"/>
                </a:highlight>
              </a:rPr>
              <a:t>Failure to </a:t>
            </a:r>
            <a:r>
              <a:rPr lang="en-US" sz="3200" b="1" i="1" dirty="0">
                <a:solidFill>
                  <a:srgbClr val="FF0000"/>
                </a:solidFill>
                <a:highlight>
                  <a:srgbClr val="FFFF00"/>
                </a:highlight>
              </a:rPr>
              <a:t>protect</a:t>
            </a:r>
            <a:r>
              <a:rPr lang="en-US" sz="3200" b="1" dirty="0">
                <a:highlight>
                  <a:srgbClr val="FFFF00"/>
                </a:highlight>
              </a:rPr>
              <a:t> …make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withdrawals!</a:t>
            </a:r>
            <a:r>
              <a:rPr lang="en-US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36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003451-82A7-48A7-BA62-4BAC2C699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600AF8-3D95-4F00-897C-8BA19F8A85E1}"/>
              </a:ext>
            </a:extLst>
          </p:cNvPr>
          <p:cNvSpPr/>
          <p:nvPr/>
        </p:nvSpPr>
        <p:spPr bwMode="auto">
          <a:xfrm>
            <a:off x="2895600" y="1371600"/>
            <a:ext cx="3200400" cy="434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335087" y="152400"/>
            <a:ext cx="7732713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cs typeface="Arial" charset="0"/>
              </a:rPr>
              <a:t>Two Keys to Meeting Needs: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highlight>
                <a:srgbClr val="FFFF00"/>
              </a:highligh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954567" y="982838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2004616" y="4085323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924844" y="1718752"/>
            <a:ext cx="7063582" cy="2017863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The </a:t>
            </a:r>
            <a:r>
              <a:rPr lang="en-US" sz="4000" b="1" u="sng" dirty="0">
                <a:solidFill>
                  <a:srgbClr val="0000FF"/>
                </a:solidFill>
              </a:rPr>
              <a:t>Golden Rule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(Matt 7:14).  </a:t>
            </a:r>
          </a:p>
          <a:p>
            <a:pPr marL="62865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Mutual </a:t>
            </a:r>
            <a:r>
              <a:rPr lang="en-US" sz="4000" i="1" dirty="0">
                <a:solidFill>
                  <a:srgbClr val="0000FF"/>
                </a:solidFill>
                <a:highlight>
                  <a:srgbClr val="FFFF00"/>
                </a:highlight>
              </a:rPr>
              <a:t>humility</a:t>
            </a:r>
            <a:r>
              <a:rPr lang="en-US" sz="4000" dirty="0">
                <a:solidFill>
                  <a:srgbClr val="0000FF"/>
                </a:solidFill>
                <a:highlight>
                  <a:srgbClr val="FFFF00"/>
                </a:highlight>
              </a:rPr>
              <a:t> and </a:t>
            </a:r>
            <a:r>
              <a:rPr lang="en-US" sz="4000" i="1" dirty="0">
                <a:solidFill>
                  <a:srgbClr val="0000FF"/>
                </a:solidFill>
                <a:highlight>
                  <a:srgbClr val="FFFF00"/>
                </a:highlight>
              </a:rPr>
              <a:t>submission</a:t>
            </a:r>
            <a:r>
              <a:rPr lang="en-US" sz="4000" i="1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0000FF"/>
                </a:solidFill>
              </a:rPr>
              <a:t>(</a:t>
            </a:r>
            <a:r>
              <a:rPr lang="en-US" sz="4000" dirty="0" err="1">
                <a:solidFill>
                  <a:srgbClr val="0000FF"/>
                </a:solidFill>
              </a:rPr>
              <a:t>Eph</a:t>
            </a:r>
            <a:r>
              <a:rPr lang="en-US" sz="4000" dirty="0">
                <a:solidFill>
                  <a:srgbClr val="0000FF"/>
                </a:solidFill>
              </a:rPr>
              <a:t> 5:21). </a:t>
            </a:r>
          </a:p>
          <a:p>
            <a:pPr marL="457200" lvl="1" indent="0">
              <a:lnSpc>
                <a:spcPct val="90000"/>
              </a:lnSpc>
            </a:pPr>
            <a:endParaRPr lang="en-US" sz="40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5791200" y="2133600"/>
            <a:ext cx="2271713" cy="2538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Man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10 Marital Needs</a:t>
            </a:r>
            <a:br>
              <a:rPr lang="en-US" b="1" dirty="0"/>
            </a:br>
            <a:r>
              <a:rPr lang="en-US" sz="3600" dirty="0"/>
              <a:t>(After </a:t>
            </a:r>
            <a:r>
              <a:rPr lang="en-US" sz="3600" i="1" dirty="0"/>
              <a:t>Spiritual</a:t>
            </a:r>
            <a:r>
              <a:rPr lang="en-US" sz="3600" dirty="0"/>
              <a:t> Needs are met)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r>
              <a:rPr lang="en-US" sz="3600" b="1"/>
              <a:t>Affection</a:t>
            </a:r>
          </a:p>
          <a:p>
            <a:r>
              <a:rPr lang="en-US" sz="3600" b="1"/>
              <a:t>Conversation</a:t>
            </a:r>
          </a:p>
          <a:p>
            <a:r>
              <a:rPr lang="en-US" sz="3600" b="1"/>
              <a:t>Financial Support</a:t>
            </a:r>
          </a:p>
          <a:p>
            <a:r>
              <a:rPr lang="en-US" sz="3600" b="1"/>
              <a:t>Family Commitment</a:t>
            </a:r>
          </a:p>
          <a:p>
            <a:r>
              <a:rPr lang="en-US" sz="3600" b="1"/>
              <a:t>Honesty and Openness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524000"/>
            <a:ext cx="5334000" cy="4953000"/>
          </a:xfrm>
        </p:spPr>
        <p:txBody>
          <a:bodyPr/>
          <a:lstStyle/>
          <a:p>
            <a:r>
              <a:rPr lang="en-US" sz="3600" b="1"/>
              <a:t>Admiration (Respect)</a:t>
            </a:r>
          </a:p>
          <a:p>
            <a:r>
              <a:rPr lang="en-US" sz="3600" b="1"/>
              <a:t>Sexual Fulfillment</a:t>
            </a:r>
          </a:p>
          <a:p>
            <a:r>
              <a:rPr lang="en-US" sz="3600" b="1"/>
              <a:t>Attractiveness of Spouse</a:t>
            </a:r>
          </a:p>
          <a:p>
            <a:r>
              <a:rPr lang="en-US" sz="3600" b="1"/>
              <a:t>Recreational Companionship</a:t>
            </a:r>
          </a:p>
          <a:p>
            <a:r>
              <a:rPr lang="en-US" sz="3600" b="1"/>
              <a:t>Domestic Support</a:t>
            </a:r>
            <a:r>
              <a:rPr lang="en-US" sz="2400" b="1"/>
              <a:t> </a:t>
            </a:r>
          </a:p>
        </p:txBody>
      </p:sp>
      <p:sp>
        <p:nvSpPr>
          <p:cNvPr id="104454" name="WordArt 6"/>
          <p:cNvSpPr>
            <a:spLocks noChangeArrowheads="1" noChangeShapeType="1" noTextEdit="1"/>
          </p:cNvSpPr>
          <p:nvPr/>
        </p:nvSpPr>
        <p:spPr bwMode="auto">
          <a:xfrm>
            <a:off x="533400" y="2590800"/>
            <a:ext cx="2895600" cy="24622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AFEC">
                    <a:alpha val="50000"/>
                  </a:srgbClr>
                </a:solidFill>
                <a:latin typeface="Arial Black"/>
              </a:rPr>
              <a:t>Woman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nimBg="1"/>
      <p:bldP spid="1044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335087" y="152400"/>
            <a:ext cx="7732713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Woman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676400" y="976098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758950" y="4830764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775617" y="1190411"/>
            <a:ext cx="6787359" cy="3997325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4000" b="1" dirty="0"/>
              <a:t>AFFECTION</a:t>
            </a:r>
            <a:r>
              <a:rPr lang="en-US" sz="4000" dirty="0"/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/>
              <a:t>Both are to “</a:t>
            </a:r>
            <a:r>
              <a:rPr lang="en-US" sz="3200" dirty="0">
                <a:highlight>
                  <a:srgbClr val="FFFF00"/>
                </a:highlight>
              </a:rPr>
              <a:t>be </a:t>
            </a:r>
            <a:r>
              <a:rPr lang="en-US" sz="3200" b="1" i="1" u="sng" dirty="0">
                <a:highlight>
                  <a:srgbClr val="FFFF00"/>
                </a:highlight>
              </a:rPr>
              <a:t>tenderly affectionate</a:t>
            </a:r>
            <a:r>
              <a:rPr lang="en-US" sz="3200" dirty="0"/>
              <a:t> one to another; in </a:t>
            </a:r>
            <a:r>
              <a:rPr lang="en-US" sz="3200" i="1" u="sng" dirty="0"/>
              <a:t>honor preferring one another” </a:t>
            </a:r>
            <a:r>
              <a:rPr lang="en-US" sz="3200" dirty="0"/>
              <a:t> (</a:t>
            </a:r>
            <a:r>
              <a:rPr lang="en-US" sz="3200" dirty="0" err="1"/>
              <a:t>Rm</a:t>
            </a:r>
            <a:r>
              <a:rPr lang="en-US" sz="3200" dirty="0"/>
              <a:t> 12:10,  Phil 2: 3-5).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/>
              <a:t>Important to </a:t>
            </a:r>
            <a:r>
              <a:rPr lang="en-US" sz="3200" u="sng" dirty="0"/>
              <a:t>make a distinction</a:t>
            </a:r>
            <a:r>
              <a:rPr lang="en-US" sz="3200" dirty="0"/>
              <a:t> between </a:t>
            </a:r>
            <a:r>
              <a:rPr lang="en-US" sz="3200" i="1" dirty="0">
                <a:highlight>
                  <a:srgbClr val="FFFF00"/>
                </a:highlight>
              </a:rPr>
              <a:t>affection</a:t>
            </a:r>
            <a:r>
              <a:rPr lang="en-US" sz="3200" dirty="0">
                <a:highlight>
                  <a:srgbClr val="FFFF00"/>
                </a:highlight>
              </a:rPr>
              <a:t> and </a:t>
            </a:r>
            <a:r>
              <a:rPr lang="en-US" sz="3200" i="1" dirty="0">
                <a:highlight>
                  <a:srgbClr val="FFFF00"/>
                </a:highlight>
              </a:rPr>
              <a:t>sex</a:t>
            </a:r>
            <a:r>
              <a:rPr lang="en-US" sz="3200" i="1" dirty="0"/>
              <a:t>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8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335087" y="152400"/>
            <a:ext cx="7732713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Woman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762918" y="976098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758950" y="4830764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39823" y="1230097"/>
            <a:ext cx="7086600" cy="3906838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4000" b="1" dirty="0"/>
              <a:t>CONVERSATION</a:t>
            </a:r>
            <a:r>
              <a:rPr lang="en-US" sz="4000" dirty="0"/>
              <a:t> (</a:t>
            </a:r>
            <a:r>
              <a:rPr lang="en-US" sz="4000" dirty="0" err="1"/>
              <a:t>Eph</a:t>
            </a:r>
            <a:r>
              <a:rPr lang="en-US" sz="4000" dirty="0"/>
              <a:t> 4:29)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Women are more </a:t>
            </a:r>
            <a:r>
              <a:rPr lang="en-US" sz="3600" i="1" dirty="0">
                <a:highlight>
                  <a:srgbClr val="FFFF00"/>
                </a:highlight>
              </a:rPr>
              <a:t>verbal</a:t>
            </a:r>
            <a:r>
              <a:rPr lang="en-US" sz="3600" dirty="0"/>
              <a:t>!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i="1" dirty="0">
                <a:highlight>
                  <a:srgbClr val="FFFF00"/>
                </a:highlight>
              </a:rPr>
              <a:t>“Communication and relational development are symbiotic</a:t>
            </a:r>
            <a:r>
              <a:rPr lang="en-US" sz="3600" i="1" dirty="0"/>
              <a:t>.”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Key:  </a:t>
            </a:r>
            <a:r>
              <a:rPr lang="en-US" sz="3600" b="1" u="sng" dirty="0">
                <a:highlight>
                  <a:srgbClr val="FFFF00"/>
                </a:highlight>
              </a:rPr>
              <a:t>Undivided attention</a:t>
            </a:r>
            <a:r>
              <a:rPr lang="en-US" sz="3600" dirty="0"/>
              <a:t>!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/>
              <a:t>“</a:t>
            </a:r>
            <a:r>
              <a:rPr lang="en-US" sz="3600" dirty="0">
                <a:highlight>
                  <a:srgbClr val="FFFF00"/>
                </a:highlight>
              </a:rPr>
              <a:t>Quick to (listen)..</a:t>
            </a:r>
            <a:r>
              <a:rPr lang="en-US" sz="3600" dirty="0"/>
              <a:t>” Jas 1:19</a:t>
            </a:r>
          </a:p>
          <a:p>
            <a:pPr lvl="1"/>
            <a:endParaRPr lang="en-US" sz="3600" dirty="0"/>
          </a:p>
          <a:p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88" y="0"/>
              <a:ext cx="768" cy="4314"/>
            </a:xfrm>
            <a:prstGeom prst="rect">
              <a:avLst/>
            </a:prstGeom>
            <a:solidFill>
              <a:srgbClr val="CC0066">
                <a:alpha val="34999"/>
              </a:srgbClr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 rot="16200000" flipH="1">
              <a:off x="2550" y="843"/>
              <a:ext cx="662" cy="5760"/>
            </a:xfrm>
            <a:prstGeom prst="rect">
              <a:avLst/>
            </a:pr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228593" dir="2700000" algn="ctr" rotWithShape="0">
                <a:srgbClr val="000000">
                  <a:alpha val="3003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57"/>
              <a:ext cx="149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447800" y="152400"/>
            <a:ext cx="7620000" cy="737536"/>
          </a:xfrm>
          <a:prstGeom prst="roundRect">
            <a:avLst>
              <a:gd name="adj" fmla="val 667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Five Typical Needs of a Woman</a:t>
            </a:r>
            <a:endParaRPr lang="en-US" sz="3600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327650"/>
            <a:ext cx="23828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99125"/>
            <a:ext cx="2133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762918" y="876085"/>
            <a:ext cx="6899275" cy="212725"/>
            <a:chOff x="1194" y="998"/>
            <a:chExt cx="4346" cy="134"/>
          </a:xfrm>
        </p:grpSpPr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998"/>
              <a:ext cx="434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 rot="-5400000">
              <a:off x="3315" y="-1095"/>
              <a:ext cx="106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grpSp>
        <p:nvGrpSpPr>
          <p:cNvPr id="13320" name="Group 12"/>
          <p:cNvGrpSpPr>
            <a:grpSpLocks/>
          </p:cNvGrpSpPr>
          <p:nvPr/>
        </p:nvGrpSpPr>
        <p:grpSpPr bwMode="auto">
          <a:xfrm>
            <a:off x="1882379" y="5101430"/>
            <a:ext cx="6899275" cy="242888"/>
            <a:chOff x="1236" y="1820"/>
            <a:chExt cx="4346" cy="153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1821"/>
              <a:ext cx="43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 rot="5400000" flipV="1">
              <a:off x="3350" y="-275"/>
              <a:ext cx="122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747044" y="1193592"/>
            <a:ext cx="7136607" cy="376259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Lucida Sans Unicode" charset="0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4000" b="1" dirty="0"/>
              <a:t>FINANCIAL SUPPORT</a:t>
            </a:r>
            <a:r>
              <a:rPr lang="en-US" sz="4000" dirty="0"/>
              <a:t>:</a:t>
            </a:r>
          </a:p>
          <a:p>
            <a:pPr marL="1028700" lvl="1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Women want </a:t>
            </a:r>
            <a:r>
              <a:rPr lang="en-US" sz="3600" i="1" dirty="0">
                <a:highlight>
                  <a:srgbClr val="FFFF00"/>
                </a:highlight>
              </a:rPr>
              <a:t>security</a:t>
            </a:r>
            <a:r>
              <a:rPr lang="en-US" sz="3600" i="1" dirty="0"/>
              <a:t>!</a:t>
            </a:r>
            <a:r>
              <a:rPr lang="en-US" sz="3600" dirty="0"/>
              <a:t> </a:t>
            </a:r>
          </a:p>
          <a:p>
            <a:pPr marL="1028700" lvl="1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/>
              <a:t>Man = </a:t>
            </a:r>
            <a:r>
              <a:rPr lang="en-US" sz="3600" dirty="0">
                <a:highlight>
                  <a:srgbClr val="FFFF00"/>
                </a:highlight>
              </a:rPr>
              <a:t>“bread </a:t>
            </a:r>
            <a:r>
              <a:rPr lang="en-US" sz="3600" i="1" dirty="0">
                <a:highlight>
                  <a:srgbClr val="FFFF00"/>
                </a:highlight>
              </a:rPr>
              <a:t>winner</a:t>
            </a:r>
            <a:r>
              <a:rPr lang="en-US" sz="3600" dirty="0">
                <a:highlight>
                  <a:srgbClr val="FFFF00"/>
                </a:highlight>
              </a:rPr>
              <a:t>”</a:t>
            </a:r>
          </a:p>
          <a:p>
            <a:pPr marL="137160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Gen 3:19  Man: “</a:t>
            </a:r>
            <a:r>
              <a:rPr lang="en-US" sz="3200" u="sng" dirty="0"/>
              <a:t>Sweat of his face</a:t>
            </a:r>
            <a:r>
              <a:rPr lang="en-US" sz="3200" dirty="0"/>
              <a:t>.”</a:t>
            </a:r>
          </a:p>
          <a:p>
            <a:pPr marL="137160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/>
              <a:t>I Tim 5:8  “If a man does </a:t>
            </a:r>
            <a:r>
              <a:rPr lang="en-US" sz="3200" u="sng" dirty="0">
                <a:highlight>
                  <a:srgbClr val="FFFF00"/>
                </a:highlight>
              </a:rPr>
              <a:t>not provide</a:t>
            </a:r>
            <a:r>
              <a:rPr lang="en-US" sz="3200" dirty="0">
                <a:highlight>
                  <a:srgbClr val="FFFF00"/>
                </a:highlight>
              </a:rPr>
              <a:t>, worse than an infidel</a:t>
            </a:r>
            <a:r>
              <a:rPr lang="en-US" sz="3200" dirty="0"/>
              <a:t>!” </a:t>
            </a:r>
          </a:p>
          <a:p>
            <a:pPr lvl="2"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15361</TotalTime>
  <Words>792</Words>
  <Application>Microsoft Office PowerPoint</Application>
  <PresentationFormat>On-screen Show (4:3)</PresentationFormat>
  <Paragraphs>103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Custom Design</vt:lpstr>
      <vt:lpstr>1_Custom Design</vt:lpstr>
      <vt:lpstr>10_Custom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Marital Needs (After Spiritual Needs are met)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Brent Hunter</cp:lastModifiedBy>
  <cp:revision>248</cp:revision>
  <cp:lastPrinted>2021-06-27T14:27:59Z</cp:lastPrinted>
  <dcterms:created xsi:type="dcterms:W3CDTF">2005-04-15T19:25:47Z</dcterms:created>
  <dcterms:modified xsi:type="dcterms:W3CDTF">2021-09-09T06:27:55Z</dcterms:modified>
</cp:coreProperties>
</file>