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10" r:id="rId2"/>
    <p:sldId id="470" r:id="rId3"/>
    <p:sldId id="411" r:id="rId4"/>
    <p:sldId id="502" r:id="rId5"/>
    <p:sldId id="454" r:id="rId6"/>
    <p:sldId id="491" r:id="rId7"/>
    <p:sldId id="492" r:id="rId8"/>
    <p:sldId id="505" r:id="rId9"/>
    <p:sldId id="503" r:id="rId10"/>
    <p:sldId id="478" r:id="rId11"/>
    <p:sldId id="494" r:id="rId12"/>
    <p:sldId id="495" r:id="rId13"/>
    <p:sldId id="496" r:id="rId14"/>
    <p:sldId id="497" r:id="rId15"/>
    <p:sldId id="504" r:id="rId16"/>
    <p:sldId id="475" r:id="rId17"/>
    <p:sldId id="498" r:id="rId18"/>
    <p:sldId id="499" r:id="rId19"/>
    <p:sldId id="500" r:id="rId20"/>
    <p:sldId id="50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61DF1-ACA7-49F8-83AC-D78F27C4AA63}" v="45" dt="2022-10-12T19:11:12.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40" d="100"/>
          <a:sy n="40" d="100"/>
        </p:scale>
        <p:origin x="3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miller" userId="aa2b305e3ad279f5" providerId="LiveId" clId="{37361DF1-ACA7-49F8-83AC-D78F27C4AA63}"/>
    <pc:docChg chg="custSel addSld delSld modSld">
      <pc:chgData name="chris miller" userId="aa2b305e3ad279f5" providerId="LiveId" clId="{37361DF1-ACA7-49F8-83AC-D78F27C4AA63}" dt="2022-10-12T19:11:12.606" v="75" actId="20577"/>
      <pc:docMkLst>
        <pc:docMk/>
      </pc:docMkLst>
      <pc:sldChg chg="addSp delSp modSp mod delAnim modAnim">
        <pc:chgData name="chris miller" userId="aa2b305e3ad279f5" providerId="LiveId" clId="{37361DF1-ACA7-49F8-83AC-D78F27C4AA63}" dt="2022-10-12T19:11:12.606" v="75" actId="20577"/>
        <pc:sldMkLst>
          <pc:docMk/>
          <pc:sldMk cId="1048576440" sldId="492"/>
        </pc:sldMkLst>
        <pc:spChg chg="mod">
          <ac:chgData name="chris miller" userId="aa2b305e3ad279f5" providerId="LiveId" clId="{37361DF1-ACA7-49F8-83AC-D78F27C4AA63}" dt="2022-10-12T19:11:12.606" v="75" actId="20577"/>
          <ac:spMkLst>
            <pc:docMk/>
            <pc:sldMk cId="1048576440" sldId="492"/>
            <ac:spMk id="5" creationId="{9776D76D-3E4C-32F5-BF2E-894B080D983F}"/>
          </ac:spMkLst>
        </pc:spChg>
        <pc:spChg chg="add del mod">
          <ac:chgData name="chris miller" userId="aa2b305e3ad279f5" providerId="LiveId" clId="{37361DF1-ACA7-49F8-83AC-D78F27C4AA63}" dt="2022-10-12T19:07:02.395" v="8" actId="478"/>
          <ac:spMkLst>
            <pc:docMk/>
            <pc:sldMk cId="1048576440" sldId="492"/>
            <ac:spMk id="6" creationId="{F66549E6-2B2C-0043-D9D5-BB47687E00B6}"/>
          </ac:spMkLst>
        </pc:spChg>
      </pc:sldChg>
      <pc:sldChg chg="del">
        <pc:chgData name="chris miller" userId="aa2b305e3ad279f5" providerId="LiveId" clId="{37361DF1-ACA7-49F8-83AC-D78F27C4AA63}" dt="2022-10-12T19:06:45.667" v="5" actId="47"/>
        <pc:sldMkLst>
          <pc:docMk/>
          <pc:sldMk cId="704860499" sldId="493"/>
        </pc:sldMkLst>
      </pc:sldChg>
      <pc:sldChg chg="delSp modSp add mod delAnim">
        <pc:chgData name="chris miller" userId="aa2b305e3ad279f5" providerId="LiveId" clId="{37361DF1-ACA7-49F8-83AC-D78F27C4AA63}" dt="2022-10-12T19:09:40.461" v="63" actId="20577"/>
        <pc:sldMkLst>
          <pc:docMk/>
          <pc:sldMk cId="1993375022" sldId="505"/>
        </pc:sldMkLst>
        <pc:spChg chg="del">
          <ac:chgData name="chris miller" userId="aa2b305e3ad279f5" providerId="LiveId" clId="{37361DF1-ACA7-49F8-83AC-D78F27C4AA63}" dt="2022-10-12T19:07:45.927" v="48" actId="478"/>
          <ac:spMkLst>
            <pc:docMk/>
            <pc:sldMk cId="1993375022" sldId="505"/>
            <ac:spMk id="4" creationId="{3C342C19-608D-459A-B3AA-89067C28540F}"/>
          </ac:spMkLst>
        </pc:spChg>
        <pc:spChg chg="mod">
          <ac:chgData name="chris miller" userId="aa2b305e3ad279f5" providerId="LiveId" clId="{37361DF1-ACA7-49F8-83AC-D78F27C4AA63}" dt="2022-10-12T19:07:40.397" v="46" actId="207"/>
          <ac:spMkLst>
            <pc:docMk/>
            <pc:sldMk cId="1993375022" sldId="505"/>
            <ac:spMk id="5" creationId="{9776D76D-3E4C-32F5-BF2E-894B080D983F}"/>
          </ac:spMkLst>
        </pc:spChg>
        <pc:spChg chg="mod">
          <ac:chgData name="chris miller" userId="aa2b305e3ad279f5" providerId="LiveId" clId="{37361DF1-ACA7-49F8-83AC-D78F27C4AA63}" dt="2022-10-12T19:09:40.461" v="63" actId="20577"/>
          <ac:spMkLst>
            <pc:docMk/>
            <pc:sldMk cId="1993375022" sldId="505"/>
            <ac:spMk id="6" creationId="{F66549E6-2B2C-0043-D9D5-BB47687E00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1D15B-851B-4480-B3B9-366BC503C00E}"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18B47-95DE-483C-ADC8-377122F3C212}" type="slidenum">
              <a:rPr lang="en-US" smtClean="0"/>
              <a:t>‹#›</a:t>
            </a:fld>
            <a:endParaRPr lang="en-US"/>
          </a:p>
        </p:txBody>
      </p:sp>
    </p:spTree>
    <p:extLst>
      <p:ext uri="{BB962C8B-B14F-4D97-AF65-F5344CB8AC3E}">
        <p14:creationId xmlns:p14="http://schemas.microsoft.com/office/powerpoint/2010/main" val="66305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action of giving someone support, confidence, or hope.</a:t>
            </a:r>
          </a:p>
          <a:p>
            <a:r>
              <a:rPr lang="en-US" dirty="0"/>
              <a:t>synonyms: heartening, cheering up, inspiration, motivation,</a:t>
            </a:r>
          </a:p>
          <a:p>
            <a:r>
              <a:rPr lang="en-US" dirty="0"/>
              <a:t>stimulation, fortification;</a:t>
            </a:r>
          </a:p>
          <a:p>
            <a:r>
              <a:rPr lang="en-US" dirty="0"/>
              <a:t>2. persuasion to do or to continue something.</a:t>
            </a:r>
          </a:p>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3</a:t>
            </a:fld>
            <a:endParaRPr lang="en-US"/>
          </a:p>
        </p:txBody>
      </p:sp>
    </p:spTree>
    <p:extLst>
      <p:ext uri="{BB962C8B-B14F-4D97-AF65-F5344CB8AC3E}">
        <p14:creationId xmlns:p14="http://schemas.microsoft.com/office/powerpoint/2010/main" val="3510617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12</a:t>
            </a:fld>
            <a:endParaRPr lang="en-US"/>
          </a:p>
        </p:txBody>
      </p:sp>
    </p:spTree>
    <p:extLst>
      <p:ext uri="{BB962C8B-B14F-4D97-AF65-F5344CB8AC3E}">
        <p14:creationId xmlns:p14="http://schemas.microsoft.com/office/powerpoint/2010/main" val="3660481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13</a:t>
            </a:fld>
            <a:endParaRPr lang="en-US"/>
          </a:p>
        </p:txBody>
      </p:sp>
    </p:spTree>
    <p:extLst>
      <p:ext uri="{BB962C8B-B14F-4D97-AF65-F5344CB8AC3E}">
        <p14:creationId xmlns:p14="http://schemas.microsoft.com/office/powerpoint/2010/main" val="1507854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14</a:t>
            </a:fld>
            <a:endParaRPr lang="en-US"/>
          </a:p>
        </p:txBody>
      </p:sp>
    </p:spTree>
    <p:extLst>
      <p:ext uri="{BB962C8B-B14F-4D97-AF65-F5344CB8AC3E}">
        <p14:creationId xmlns:p14="http://schemas.microsoft.com/office/powerpoint/2010/main" val="836064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935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16</a:t>
            </a:fld>
            <a:endParaRPr lang="en-US"/>
          </a:p>
        </p:txBody>
      </p:sp>
    </p:spTree>
    <p:extLst>
      <p:ext uri="{BB962C8B-B14F-4D97-AF65-F5344CB8AC3E}">
        <p14:creationId xmlns:p14="http://schemas.microsoft.com/office/powerpoint/2010/main" val="1260065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17</a:t>
            </a:fld>
            <a:endParaRPr lang="en-US"/>
          </a:p>
        </p:txBody>
      </p:sp>
    </p:spTree>
    <p:extLst>
      <p:ext uri="{BB962C8B-B14F-4D97-AF65-F5344CB8AC3E}">
        <p14:creationId xmlns:p14="http://schemas.microsoft.com/office/powerpoint/2010/main" val="4282651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Tear down one another???</a:t>
            </a:r>
          </a:p>
        </p:txBody>
      </p:sp>
      <p:sp>
        <p:nvSpPr>
          <p:cNvPr id="4" name="Slide Number Placeholder 3"/>
          <p:cNvSpPr>
            <a:spLocks noGrp="1"/>
          </p:cNvSpPr>
          <p:nvPr>
            <p:ph type="sldNum" sz="quarter" idx="5"/>
          </p:nvPr>
        </p:nvSpPr>
        <p:spPr/>
        <p:txBody>
          <a:bodyPr/>
          <a:lstStyle/>
          <a:p>
            <a:fld id="{28018B47-95DE-483C-ADC8-377122F3C212}" type="slidenum">
              <a:rPr lang="en-US" smtClean="0"/>
              <a:t>18</a:t>
            </a:fld>
            <a:endParaRPr lang="en-US"/>
          </a:p>
        </p:txBody>
      </p:sp>
    </p:spTree>
    <p:extLst>
      <p:ext uri="{BB962C8B-B14F-4D97-AF65-F5344CB8AC3E}">
        <p14:creationId xmlns:p14="http://schemas.microsoft.com/office/powerpoint/2010/main" val="1449400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Tear down one another???</a:t>
            </a:r>
          </a:p>
        </p:txBody>
      </p:sp>
      <p:sp>
        <p:nvSpPr>
          <p:cNvPr id="4" name="Slide Number Placeholder 3"/>
          <p:cNvSpPr>
            <a:spLocks noGrp="1"/>
          </p:cNvSpPr>
          <p:nvPr>
            <p:ph type="sldNum" sz="quarter" idx="5"/>
          </p:nvPr>
        </p:nvSpPr>
        <p:spPr/>
        <p:txBody>
          <a:bodyPr/>
          <a:lstStyle/>
          <a:p>
            <a:fld id="{28018B47-95DE-483C-ADC8-377122F3C212}" type="slidenum">
              <a:rPr lang="en-US" smtClean="0"/>
              <a:t>19</a:t>
            </a:fld>
            <a:endParaRPr lang="en-US"/>
          </a:p>
        </p:txBody>
      </p:sp>
    </p:spTree>
    <p:extLst>
      <p:ext uri="{BB962C8B-B14F-4D97-AF65-F5344CB8AC3E}">
        <p14:creationId xmlns:p14="http://schemas.microsoft.com/office/powerpoint/2010/main" val="1978340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Tear down one another???</a:t>
            </a:r>
          </a:p>
        </p:txBody>
      </p:sp>
      <p:sp>
        <p:nvSpPr>
          <p:cNvPr id="4" name="Slide Number Placeholder 3"/>
          <p:cNvSpPr>
            <a:spLocks noGrp="1"/>
          </p:cNvSpPr>
          <p:nvPr>
            <p:ph type="sldNum" sz="quarter" idx="5"/>
          </p:nvPr>
        </p:nvSpPr>
        <p:spPr/>
        <p:txBody>
          <a:bodyPr/>
          <a:lstStyle/>
          <a:p>
            <a:fld id="{28018B47-95DE-483C-ADC8-377122F3C212}" type="slidenum">
              <a:rPr lang="en-US" smtClean="0"/>
              <a:t>20</a:t>
            </a:fld>
            <a:endParaRPr lang="en-US"/>
          </a:p>
        </p:txBody>
      </p:sp>
    </p:spTree>
    <p:extLst>
      <p:ext uri="{BB962C8B-B14F-4D97-AF65-F5344CB8AC3E}">
        <p14:creationId xmlns:p14="http://schemas.microsoft.com/office/powerpoint/2010/main" val="3840055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5946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allowing God to encourage you?</a:t>
            </a:r>
          </a:p>
        </p:txBody>
      </p:sp>
      <p:sp>
        <p:nvSpPr>
          <p:cNvPr id="4" name="Slide Number Placeholder 3"/>
          <p:cNvSpPr>
            <a:spLocks noGrp="1"/>
          </p:cNvSpPr>
          <p:nvPr>
            <p:ph type="sldNum" sz="quarter" idx="5"/>
          </p:nvPr>
        </p:nvSpPr>
        <p:spPr/>
        <p:txBody>
          <a:bodyPr/>
          <a:lstStyle/>
          <a:p>
            <a:fld id="{28018B47-95DE-483C-ADC8-377122F3C212}" type="slidenum">
              <a:rPr lang="en-US" smtClean="0"/>
              <a:t>5</a:t>
            </a:fld>
            <a:endParaRPr lang="en-US"/>
          </a:p>
        </p:txBody>
      </p:sp>
    </p:spTree>
    <p:extLst>
      <p:ext uri="{BB962C8B-B14F-4D97-AF65-F5344CB8AC3E}">
        <p14:creationId xmlns:p14="http://schemas.microsoft.com/office/powerpoint/2010/main" val="1150027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allowing God to encourage you?</a:t>
            </a:r>
          </a:p>
        </p:txBody>
      </p:sp>
      <p:sp>
        <p:nvSpPr>
          <p:cNvPr id="4" name="Slide Number Placeholder 3"/>
          <p:cNvSpPr>
            <a:spLocks noGrp="1"/>
          </p:cNvSpPr>
          <p:nvPr>
            <p:ph type="sldNum" sz="quarter" idx="5"/>
          </p:nvPr>
        </p:nvSpPr>
        <p:spPr/>
        <p:txBody>
          <a:bodyPr/>
          <a:lstStyle/>
          <a:p>
            <a:fld id="{28018B47-95DE-483C-ADC8-377122F3C212}" type="slidenum">
              <a:rPr lang="en-US" smtClean="0"/>
              <a:t>6</a:t>
            </a:fld>
            <a:endParaRPr lang="en-US"/>
          </a:p>
        </p:txBody>
      </p:sp>
    </p:spTree>
    <p:extLst>
      <p:ext uri="{BB962C8B-B14F-4D97-AF65-F5344CB8AC3E}">
        <p14:creationId xmlns:p14="http://schemas.microsoft.com/office/powerpoint/2010/main" val="3789714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of what God had done (Acts 2-4), Barnabas was able to encourage others… it all started with God. The same with our lives.</a:t>
            </a:r>
          </a:p>
        </p:txBody>
      </p:sp>
      <p:sp>
        <p:nvSpPr>
          <p:cNvPr id="4" name="Slide Number Placeholder 3"/>
          <p:cNvSpPr>
            <a:spLocks noGrp="1"/>
          </p:cNvSpPr>
          <p:nvPr>
            <p:ph type="sldNum" sz="quarter" idx="5"/>
          </p:nvPr>
        </p:nvSpPr>
        <p:spPr/>
        <p:txBody>
          <a:bodyPr/>
          <a:lstStyle/>
          <a:p>
            <a:fld id="{28018B47-95DE-483C-ADC8-377122F3C212}" type="slidenum">
              <a:rPr lang="en-US" smtClean="0"/>
              <a:t>7</a:t>
            </a:fld>
            <a:endParaRPr lang="en-US"/>
          </a:p>
        </p:txBody>
      </p:sp>
    </p:spTree>
    <p:extLst>
      <p:ext uri="{BB962C8B-B14F-4D97-AF65-F5344CB8AC3E}">
        <p14:creationId xmlns:p14="http://schemas.microsoft.com/office/powerpoint/2010/main" val="1438122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of what God had done (Acts 2-4), Barnabas was able to encourage others… it all started with God. The same with our lives.</a:t>
            </a:r>
          </a:p>
        </p:txBody>
      </p:sp>
      <p:sp>
        <p:nvSpPr>
          <p:cNvPr id="4" name="Slide Number Placeholder 3"/>
          <p:cNvSpPr>
            <a:spLocks noGrp="1"/>
          </p:cNvSpPr>
          <p:nvPr>
            <p:ph type="sldNum" sz="quarter" idx="5"/>
          </p:nvPr>
        </p:nvSpPr>
        <p:spPr/>
        <p:txBody>
          <a:bodyPr/>
          <a:lstStyle/>
          <a:p>
            <a:fld id="{28018B47-95DE-483C-ADC8-377122F3C212}" type="slidenum">
              <a:rPr lang="en-US" smtClean="0"/>
              <a:t>8</a:t>
            </a:fld>
            <a:endParaRPr lang="en-US"/>
          </a:p>
        </p:txBody>
      </p:sp>
    </p:spTree>
    <p:extLst>
      <p:ext uri="{BB962C8B-B14F-4D97-AF65-F5344CB8AC3E}">
        <p14:creationId xmlns:p14="http://schemas.microsoft.com/office/powerpoint/2010/main" val="326024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961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10</a:t>
            </a:fld>
            <a:endParaRPr lang="en-US"/>
          </a:p>
        </p:txBody>
      </p:sp>
    </p:spTree>
    <p:extLst>
      <p:ext uri="{BB962C8B-B14F-4D97-AF65-F5344CB8AC3E}">
        <p14:creationId xmlns:p14="http://schemas.microsoft.com/office/powerpoint/2010/main" val="2019927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11</a:t>
            </a:fld>
            <a:endParaRPr lang="en-US"/>
          </a:p>
        </p:txBody>
      </p:sp>
    </p:spTree>
    <p:extLst>
      <p:ext uri="{BB962C8B-B14F-4D97-AF65-F5344CB8AC3E}">
        <p14:creationId xmlns:p14="http://schemas.microsoft.com/office/powerpoint/2010/main" val="401189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92609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09441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0546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18695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96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2985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FB6198-42F3-4949-94E5-91E8AF369C39}" type="datetimeFigureOut">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99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FB6198-42F3-4949-94E5-91E8AF369C39}" type="datetimeFigureOut">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106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B6198-42F3-4949-94E5-91E8AF369C39}" type="datetimeFigureOut">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92709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09582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5721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B6198-42F3-4949-94E5-91E8AF369C39}" type="datetimeFigureOut">
              <a:rPr lang="en-US" smtClean="0"/>
              <a:t>10/12/2022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8AC75-8FA2-48A9-A9DB-A5639F49E9A0}" type="slidenum">
              <a:rPr lang="en-US" smtClean="0"/>
              <a:t>‹#›</a:t>
            </a:fld>
            <a:endParaRPr lang="en-US"/>
          </a:p>
        </p:txBody>
      </p:sp>
    </p:spTree>
    <p:extLst>
      <p:ext uri="{BB962C8B-B14F-4D97-AF65-F5344CB8AC3E}">
        <p14:creationId xmlns:p14="http://schemas.microsoft.com/office/powerpoint/2010/main" val="428976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0" y="0"/>
            <a:ext cx="12095042" cy="2646878"/>
          </a:xfrm>
          <a:prstGeom prst="rect">
            <a:avLst/>
          </a:prstGeom>
          <a:noFill/>
        </p:spPr>
        <p:txBody>
          <a:bodyPr wrap="none" lIns="91440" tIns="45720" rIns="91440" bIns="45720">
            <a:spAutoFit/>
          </a:bodyPr>
          <a:lstStyle/>
          <a:p>
            <a:pPr algn="ctr"/>
            <a:r>
              <a:rPr lang="en-US" sz="16600" b="1" cap="none" spc="0" dirty="0">
                <a:ln w="13462">
                  <a:solidFill>
                    <a:schemeClr val="bg1"/>
                  </a:solidFill>
                  <a:prstDash val="solid"/>
                </a:ln>
                <a:solidFill>
                  <a:schemeClr val="tx1">
                    <a:lumMod val="85000"/>
                    <a:lumOff val="15000"/>
                  </a:schemeClr>
                </a:solidFill>
                <a:highlight>
                  <a:srgbClr val="C0C0C0"/>
                </a:highlight>
              </a:rPr>
              <a:t>Brick By Brick</a:t>
            </a:r>
          </a:p>
        </p:txBody>
      </p:sp>
      <p:sp>
        <p:nvSpPr>
          <p:cNvPr id="7" name="Rectangle 6">
            <a:extLst>
              <a:ext uri="{FF2B5EF4-FFF2-40B4-BE49-F238E27FC236}">
                <a16:creationId xmlns:a16="http://schemas.microsoft.com/office/drawing/2014/main" id="{E2D9CA3A-F43A-4C9E-B164-232DCE155680}"/>
              </a:ext>
            </a:extLst>
          </p:cNvPr>
          <p:cNvSpPr/>
          <p:nvPr/>
        </p:nvSpPr>
        <p:spPr>
          <a:xfrm>
            <a:off x="1666569" y="5181145"/>
            <a:ext cx="8288592" cy="101566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000" b="1" dirty="0">
                <a:ln/>
                <a:highlight>
                  <a:srgbClr val="FFFF00"/>
                </a:highlight>
              </a:rPr>
              <a:t>Encouragement</a:t>
            </a:r>
            <a:endParaRPr lang="en-US" sz="6000" b="1" cap="none" spc="0" dirty="0">
              <a:ln/>
              <a:effectLst/>
              <a:highlight>
                <a:srgbClr val="FFFF00"/>
              </a:highlight>
            </a:endParaRPr>
          </a:p>
        </p:txBody>
      </p:sp>
    </p:spTree>
    <p:extLst>
      <p:ext uri="{BB962C8B-B14F-4D97-AF65-F5344CB8AC3E}">
        <p14:creationId xmlns:p14="http://schemas.microsoft.com/office/powerpoint/2010/main" val="317790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4 For everything that was written in the past was written to teach us, so that through the </a:t>
            </a:r>
            <a:r>
              <a:rPr lang="en-US" sz="4000" b="1" u="sng" dirty="0">
                <a:solidFill>
                  <a:srgbClr val="FFFF00"/>
                </a:solidFill>
                <a:effectLst>
                  <a:outerShdw blurRad="38100" dist="38100" dir="2700000" algn="tl">
                    <a:srgbClr val="000000">
                      <a:alpha val="43137"/>
                    </a:srgbClr>
                  </a:outerShdw>
                </a:effectLst>
              </a:rPr>
              <a:t>endurance taught in the Scriptures </a:t>
            </a:r>
            <a:r>
              <a:rPr lang="en-US" sz="4000" b="1" dirty="0">
                <a:solidFill>
                  <a:schemeClr val="bg1"/>
                </a:solidFill>
                <a:effectLst>
                  <a:outerShdw blurRad="38100" dist="38100" dir="2700000" algn="tl">
                    <a:srgbClr val="000000">
                      <a:alpha val="43137"/>
                    </a:srgbClr>
                  </a:outerShdw>
                </a:effectLst>
              </a:rPr>
              <a:t>and the </a:t>
            </a:r>
            <a:r>
              <a:rPr lang="en-US" sz="4000" b="1" u="sng" dirty="0">
                <a:solidFill>
                  <a:srgbClr val="FFFF00"/>
                </a:solidFill>
                <a:effectLst>
                  <a:outerShdw blurRad="38100" dist="38100" dir="2700000" algn="tl">
                    <a:srgbClr val="000000">
                      <a:alpha val="43137"/>
                    </a:srgbClr>
                  </a:outerShdw>
                </a:effectLst>
              </a:rPr>
              <a:t>encouragement they provide we might have hope</a:t>
            </a:r>
            <a:r>
              <a:rPr lang="en-US" sz="4000" b="1" dirty="0">
                <a:solidFill>
                  <a:schemeClr val="bg1"/>
                </a:solidFill>
                <a:effectLst>
                  <a:outerShdw blurRad="38100" dist="38100" dir="2700000" algn="tl">
                    <a:srgbClr val="000000">
                      <a:alpha val="43137"/>
                    </a:srgbClr>
                  </a:outerShdw>
                </a:effectLst>
              </a:rPr>
              <a:t>.</a:t>
            </a:r>
          </a:p>
          <a:p>
            <a:pPr algn="ctr"/>
            <a:endParaRPr lang="en-US" sz="4000" b="1" dirty="0">
              <a:solidFill>
                <a:schemeClr val="bg1"/>
              </a:solidFill>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(Romans 15:4)</a:t>
            </a:r>
          </a:p>
        </p:txBody>
      </p:sp>
      <p:sp>
        <p:nvSpPr>
          <p:cNvPr id="5" name="Rectangle 4">
            <a:extLst>
              <a:ext uri="{FF2B5EF4-FFF2-40B4-BE49-F238E27FC236}">
                <a16:creationId xmlns:a16="http://schemas.microsoft.com/office/drawing/2014/main" id="{1B1CBC47-777C-7205-A066-1D7E5C46D3AA}"/>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The Scriptures show us what </a:t>
            </a:r>
            <a:r>
              <a:rPr lang="en-US" sz="4000" b="1" u="sng" dirty="0">
                <a:solidFill>
                  <a:srgbClr val="FFFF00"/>
                </a:solidFill>
                <a:effectLst>
                  <a:outerShdw blurRad="38100" dist="38100" dir="2700000" algn="tl">
                    <a:srgbClr val="000000">
                      <a:alpha val="43137"/>
                    </a:srgbClr>
                  </a:outerShdw>
                </a:effectLst>
              </a:rPr>
              <a:t>God</a:t>
            </a:r>
            <a:r>
              <a:rPr lang="en-US" sz="4000" b="1" dirty="0">
                <a:solidFill>
                  <a:schemeClr val="bg1"/>
                </a:solidFill>
                <a:effectLst>
                  <a:outerShdw blurRad="38100" dist="38100" dir="2700000" algn="tl">
                    <a:srgbClr val="000000">
                      <a:alpha val="43137"/>
                    </a:srgbClr>
                  </a:outerShdw>
                </a:effectLst>
              </a:rPr>
              <a:t> wants!</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889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13 Until I come, devote yourself to the public reading of Scripture, </a:t>
            </a:r>
            <a:r>
              <a:rPr lang="en-US" sz="4000" b="1" u="sng" dirty="0">
                <a:solidFill>
                  <a:srgbClr val="FFFF00"/>
                </a:solidFill>
                <a:effectLst>
                  <a:outerShdw blurRad="38100" dist="38100" dir="2700000" algn="tl">
                    <a:srgbClr val="000000">
                      <a:alpha val="43137"/>
                    </a:srgbClr>
                  </a:outerShdw>
                </a:effectLst>
              </a:rPr>
              <a:t>to exhortation</a:t>
            </a:r>
            <a:r>
              <a:rPr lang="en-US" sz="4000" b="1" dirty="0">
                <a:solidFill>
                  <a:schemeClr val="bg1"/>
                </a:solidFill>
                <a:effectLst>
                  <a:outerShdw blurRad="38100" dist="38100" dir="2700000" algn="tl">
                    <a:srgbClr val="000000">
                      <a:alpha val="43137"/>
                    </a:srgbClr>
                  </a:outerShdw>
                </a:effectLst>
              </a:rPr>
              <a:t>, to teaching.</a:t>
            </a:r>
          </a:p>
          <a:p>
            <a:pPr algn="ctr"/>
            <a:endParaRPr lang="en-US" sz="4000" b="1" dirty="0">
              <a:solidFill>
                <a:schemeClr val="bg1"/>
              </a:solidFill>
              <a:effectLst>
                <a:outerShdw blurRad="38100" dist="38100" dir="2700000" algn="tl">
                  <a:srgbClr val="000000">
                    <a:alpha val="43137"/>
                  </a:srgbClr>
                </a:outerShdw>
              </a:effectLst>
            </a:endParaRPr>
          </a:p>
          <a:p>
            <a:pPr algn="ctr"/>
            <a:r>
              <a:rPr lang="en-US" sz="4000" b="1" dirty="0">
                <a:solidFill>
                  <a:schemeClr val="bg1"/>
                </a:solidFill>
                <a:effectLst>
                  <a:outerShdw blurRad="38100" dist="38100" dir="2700000" algn="tl">
                    <a:srgbClr val="000000">
                      <a:alpha val="43137"/>
                    </a:srgbClr>
                  </a:outerShdw>
                </a:effectLst>
              </a:rPr>
              <a:t>(1 Timothy 4:13 ESV)</a:t>
            </a:r>
            <a:endParaRPr lang="en-US" sz="44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1B1CBC47-777C-7205-A066-1D7E5C46D3AA}"/>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u="sng" dirty="0">
                <a:solidFill>
                  <a:srgbClr val="FFFF00"/>
                </a:solidFill>
                <a:effectLst>
                  <a:outerShdw blurRad="38100" dist="38100" dir="2700000" algn="tl">
                    <a:srgbClr val="000000">
                      <a:alpha val="43137"/>
                    </a:srgbClr>
                  </a:outerShdw>
                </a:effectLst>
              </a:rPr>
              <a:t>Worship</a:t>
            </a:r>
            <a:r>
              <a:rPr lang="en-US" sz="4000" b="1" dirty="0">
                <a:solidFill>
                  <a:schemeClr val="bg1"/>
                </a:solidFill>
                <a:effectLst>
                  <a:outerShdw blurRad="38100" dist="38100" dir="2700000" algn="tl">
                    <a:srgbClr val="000000">
                      <a:alpha val="43137"/>
                    </a:srgbClr>
                  </a:outerShdw>
                </a:effectLst>
              </a:rPr>
              <a:t> is meant to be encouraging!</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80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13 Until I come, devote yourself to the public reading of Scripture, </a:t>
            </a:r>
            <a:r>
              <a:rPr lang="en-US" sz="4000" b="1" u="sng" dirty="0">
                <a:solidFill>
                  <a:srgbClr val="FFFF00"/>
                </a:solidFill>
                <a:effectLst>
                  <a:outerShdw blurRad="38100" dist="38100" dir="2700000" algn="tl">
                    <a:srgbClr val="000000">
                      <a:alpha val="43137"/>
                    </a:srgbClr>
                  </a:outerShdw>
                </a:effectLst>
              </a:rPr>
              <a:t>to preaching</a:t>
            </a:r>
            <a:r>
              <a:rPr lang="en-US" sz="4000" b="1" dirty="0">
                <a:solidFill>
                  <a:schemeClr val="bg1"/>
                </a:solidFill>
                <a:effectLst>
                  <a:outerShdw blurRad="38100" dist="38100" dir="2700000" algn="tl">
                    <a:srgbClr val="000000">
                      <a:alpha val="43137"/>
                    </a:srgbClr>
                  </a:outerShdw>
                </a:effectLst>
              </a:rPr>
              <a:t> and to teaching.</a:t>
            </a:r>
          </a:p>
          <a:p>
            <a:pPr algn="ctr"/>
            <a:endParaRPr lang="en-US" sz="4000" b="1" dirty="0">
              <a:solidFill>
                <a:schemeClr val="bg1"/>
              </a:solidFill>
              <a:effectLst>
                <a:outerShdw blurRad="38100" dist="38100" dir="2700000" algn="tl">
                  <a:srgbClr val="000000">
                    <a:alpha val="43137"/>
                  </a:srgbClr>
                </a:outerShdw>
              </a:effectLst>
            </a:endParaRPr>
          </a:p>
          <a:p>
            <a:pPr algn="ctr"/>
            <a:r>
              <a:rPr lang="en-US" sz="4000" b="1" dirty="0">
                <a:solidFill>
                  <a:schemeClr val="bg1"/>
                </a:solidFill>
                <a:effectLst>
                  <a:outerShdw blurRad="38100" dist="38100" dir="2700000" algn="tl">
                    <a:srgbClr val="000000">
                      <a:alpha val="43137"/>
                    </a:srgbClr>
                  </a:outerShdw>
                </a:effectLst>
              </a:rPr>
              <a:t>(1 Timothy 4:13 NIV)</a:t>
            </a:r>
          </a:p>
        </p:txBody>
      </p:sp>
      <p:sp>
        <p:nvSpPr>
          <p:cNvPr id="5" name="Rectangle 4">
            <a:extLst>
              <a:ext uri="{FF2B5EF4-FFF2-40B4-BE49-F238E27FC236}">
                <a16:creationId xmlns:a16="http://schemas.microsoft.com/office/drawing/2014/main" id="{1B1CBC47-777C-7205-A066-1D7E5C46D3AA}"/>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u="sng" dirty="0">
                <a:solidFill>
                  <a:srgbClr val="FFFF00"/>
                </a:solidFill>
                <a:effectLst>
                  <a:outerShdw blurRad="38100" dist="38100" dir="2700000" algn="tl">
                    <a:srgbClr val="000000">
                      <a:alpha val="43137"/>
                    </a:srgbClr>
                  </a:outerShdw>
                </a:effectLst>
              </a:rPr>
              <a:t>Preaching</a:t>
            </a:r>
            <a:r>
              <a:rPr lang="en-US" sz="4000" b="1" dirty="0">
                <a:solidFill>
                  <a:schemeClr val="bg1"/>
                </a:solidFill>
                <a:effectLst>
                  <a:outerShdw blurRad="38100" dist="38100" dir="2700000" algn="tl">
                    <a:srgbClr val="000000">
                      <a:alpha val="43137"/>
                    </a:srgbClr>
                  </a:outerShdw>
                </a:effectLst>
              </a:rPr>
              <a:t> is meant to be encouraging!</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823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13 Until I get there, focus on reading the Scriptures to the church, </a:t>
            </a:r>
            <a:r>
              <a:rPr lang="en-US" sz="4000" b="1" u="sng" dirty="0">
                <a:solidFill>
                  <a:srgbClr val="FFFF00"/>
                </a:solidFill>
                <a:effectLst>
                  <a:outerShdw blurRad="38100" dist="38100" dir="2700000" algn="tl">
                    <a:srgbClr val="000000">
                      <a:alpha val="43137"/>
                    </a:srgbClr>
                  </a:outerShdw>
                </a:effectLst>
              </a:rPr>
              <a:t>encouraging the believers</a:t>
            </a:r>
            <a:r>
              <a:rPr lang="en-US" sz="4000" b="1" dirty="0">
                <a:solidFill>
                  <a:schemeClr val="bg1"/>
                </a:solidFill>
                <a:effectLst>
                  <a:outerShdw blurRad="38100" dist="38100" dir="2700000" algn="tl">
                    <a:srgbClr val="000000">
                      <a:alpha val="43137"/>
                    </a:srgbClr>
                  </a:outerShdw>
                </a:effectLst>
              </a:rPr>
              <a:t>, and teaching them.</a:t>
            </a:r>
          </a:p>
          <a:p>
            <a:pPr algn="ctr"/>
            <a:endParaRPr lang="en-US" sz="4000" b="1" dirty="0">
              <a:solidFill>
                <a:schemeClr val="bg1"/>
              </a:solidFill>
              <a:effectLst>
                <a:outerShdw blurRad="38100" dist="38100" dir="2700000" algn="tl">
                  <a:srgbClr val="000000">
                    <a:alpha val="43137"/>
                  </a:srgbClr>
                </a:outerShdw>
              </a:effectLst>
            </a:endParaRPr>
          </a:p>
          <a:p>
            <a:pPr algn="ctr"/>
            <a:r>
              <a:rPr lang="en-US" sz="4000" b="1" dirty="0">
                <a:solidFill>
                  <a:schemeClr val="bg1"/>
                </a:solidFill>
                <a:effectLst>
                  <a:outerShdw blurRad="38100" dist="38100" dir="2700000" algn="tl">
                    <a:srgbClr val="000000">
                      <a:alpha val="43137"/>
                    </a:srgbClr>
                  </a:outerShdw>
                </a:effectLst>
              </a:rPr>
              <a:t>(1 Timothy 4:13 NLT)</a:t>
            </a:r>
          </a:p>
        </p:txBody>
      </p:sp>
      <p:sp>
        <p:nvSpPr>
          <p:cNvPr id="5" name="Rectangle 4">
            <a:extLst>
              <a:ext uri="{FF2B5EF4-FFF2-40B4-BE49-F238E27FC236}">
                <a16:creationId xmlns:a16="http://schemas.microsoft.com/office/drawing/2014/main" id="{1B1CBC47-777C-7205-A066-1D7E5C46D3AA}"/>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u="sng" dirty="0">
                <a:solidFill>
                  <a:srgbClr val="FFFF00"/>
                </a:solidFill>
                <a:effectLst>
                  <a:outerShdw blurRad="38100" dist="38100" dir="2700000" algn="tl">
                    <a:srgbClr val="000000">
                      <a:alpha val="43137"/>
                    </a:srgbClr>
                  </a:outerShdw>
                </a:effectLst>
              </a:rPr>
              <a:t>Fellowship</a:t>
            </a:r>
            <a:r>
              <a:rPr lang="en-US" sz="4000" b="1" dirty="0">
                <a:solidFill>
                  <a:schemeClr val="bg1"/>
                </a:solidFill>
                <a:effectLst>
                  <a:outerShdw blurRad="38100" dist="38100" dir="2700000" algn="tl">
                    <a:srgbClr val="000000">
                      <a:alpha val="43137"/>
                    </a:srgbClr>
                  </a:outerShdw>
                </a:effectLst>
              </a:rPr>
              <a:t> is meant to be encouraging!</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537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0" y="0"/>
            <a:ext cx="12192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a:t>
            </a:r>
            <a:r>
              <a:rPr lang="en-US" sz="7200" b="1" dirty="0">
                <a:solidFill>
                  <a:schemeClr val="bg1"/>
                </a:solidFill>
                <a:effectLst>
                  <a:outerShdw blurRad="38100" dist="38100" dir="2700000" algn="tl">
                    <a:srgbClr val="000000">
                      <a:alpha val="43137"/>
                    </a:srgbClr>
                  </a:outerShdw>
                </a:effectLst>
              </a:rPr>
              <a:t>How does the </a:t>
            </a:r>
            <a:r>
              <a:rPr lang="en-US" sz="7200" b="1" u="sng" dirty="0">
                <a:solidFill>
                  <a:srgbClr val="FFFF00"/>
                </a:solidFill>
                <a:effectLst>
                  <a:outerShdw blurRad="38100" dist="38100" dir="2700000" algn="tl">
                    <a:srgbClr val="000000">
                      <a:alpha val="43137"/>
                    </a:srgbClr>
                  </a:outerShdw>
                </a:effectLst>
              </a:rPr>
              <a:t>Word</a:t>
            </a:r>
            <a:r>
              <a:rPr lang="en-US" sz="7200" b="1" dirty="0">
                <a:solidFill>
                  <a:schemeClr val="bg1"/>
                </a:solidFill>
                <a:effectLst>
                  <a:outerShdw blurRad="38100" dist="38100" dir="2700000" algn="tl">
                    <a:srgbClr val="000000">
                      <a:alpha val="43137"/>
                    </a:srgbClr>
                  </a:outerShdw>
                </a:effectLst>
              </a:rPr>
              <a:t> of </a:t>
            </a:r>
            <a:r>
              <a:rPr lang="en-US" sz="7200" b="1" u="sng" dirty="0">
                <a:solidFill>
                  <a:srgbClr val="FFFF00"/>
                </a:solidFill>
                <a:effectLst>
                  <a:outerShdw blurRad="38100" dist="38100" dir="2700000" algn="tl">
                    <a:srgbClr val="000000">
                      <a:alpha val="43137"/>
                    </a:srgbClr>
                  </a:outerShdw>
                </a:effectLst>
              </a:rPr>
              <a:t>God</a:t>
            </a:r>
            <a:r>
              <a:rPr lang="en-US" sz="7200" b="1" dirty="0">
                <a:solidFill>
                  <a:schemeClr val="bg1"/>
                </a:solidFill>
                <a:effectLst>
                  <a:outerShdw blurRad="38100" dist="38100" dir="2700000" algn="tl">
                    <a:srgbClr val="000000">
                      <a:alpha val="43137"/>
                    </a:srgbClr>
                  </a:outerShdw>
                </a:effectLst>
              </a:rPr>
              <a:t> encourage you?</a:t>
            </a:r>
            <a:endParaRPr lang="en-US"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768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3.) Encouragement can change </a:t>
            </a:r>
            <a:r>
              <a:rPr lang="en-US" sz="5400" b="1" u="sng" dirty="0">
                <a:solidFill>
                  <a:srgbClr val="FFFF00"/>
                </a:solidFill>
                <a:effectLst>
                  <a:outerShdw blurRad="38100" dist="38100" dir="2700000" algn="tl">
                    <a:srgbClr val="000000">
                      <a:alpha val="43137"/>
                    </a:srgbClr>
                  </a:outerShdw>
                </a:effectLst>
              </a:rPr>
              <a:t>people’s</a:t>
            </a:r>
            <a:r>
              <a:rPr lang="en-US" sz="5400" b="1" dirty="0">
                <a:solidFill>
                  <a:prstClr val="white"/>
                </a:solidFill>
                <a:effectLst>
                  <a:outerShdw blurRad="38100" dist="38100" dir="2700000" algn="tl">
                    <a:srgbClr val="000000">
                      <a:alpha val="43137"/>
                    </a:srgbClr>
                  </a:outerShdw>
                </a:effectLst>
              </a:rPr>
              <a:t> </a:t>
            </a:r>
            <a:r>
              <a:rPr lang="en-US" sz="5400" b="1" u="sng" dirty="0">
                <a:solidFill>
                  <a:srgbClr val="FFFF00"/>
                </a:solidFill>
                <a:effectLst>
                  <a:outerShdw blurRad="38100" dist="38100" dir="2700000" algn="tl">
                    <a:srgbClr val="000000">
                      <a:alpha val="43137"/>
                    </a:srgbClr>
                  </a:outerShdw>
                </a:effectLst>
              </a:rPr>
              <a:t>outlook</a:t>
            </a:r>
            <a:r>
              <a:rPr lang="en-US" sz="5400" b="1" dirty="0">
                <a:solidFill>
                  <a:prstClr val="white"/>
                </a:solidFill>
                <a:effectLst>
                  <a:outerShdw blurRad="38100" dist="38100" dir="2700000" algn="tl">
                    <a:srgbClr val="000000">
                      <a:alpha val="43137"/>
                    </a:srgbClr>
                  </a:outerShdw>
                </a:effectLst>
              </a:rPr>
              <a:t>.</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Encouragement</a:t>
            </a:r>
          </a:p>
        </p:txBody>
      </p:sp>
    </p:spTree>
    <p:extLst>
      <p:ext uri="{BB962C8B-B14F-4D97-AF65-F5344CB8AC3E}">
        <p14:creationId xmlns:p14="http://schemas.microsoft.com/office/powerpoint/2010/main" val="199869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09600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13 </a:t>
            </a:r>
            <a:r>
              <a:rPr lang="en-US" sz="4400" b="1" u="sng" dirty="0">
                <a:solidFill>
                  <a:srgbClr val="FFFF00"/>
                </a:solidFill>
                <a:effectLst>
                  <a:outerShdw blurRad="38100" dist="38100" dir="2700000" algn="tl">
                    <a:srgbClr val="000000">
                      <a:alpha val="43137"/>
                    </a:srgbClr>
                  </a:outerShdw>
                </a:effectLst>
              </a:rPr>
              <a:t>But encourage one another daily</a:t>
            </a:r>
            <a:r>
              <a:rPr lang="en-US" sz="4400" b="1" dirty="0">
                <a:solidFill>
                  <a:schemeClr val="bg1"/>
                </a:solidFill>
                <a:effectLst>
                  <a:outerShdw blurRad="38100" dist="38100" dir="2700000" algn="tl">
                    <a:srgbClr val="000000">
                      <a:alpha val="43137"/>
                    </a:srgbClr>
                  </a:outerShdw>
                </a:effectLst>
              </a:rPr>
              <a:t>, as long as it is called “Today,” so that none of you may be hardened by sin’s deceitfulness.</a:t>
            </a:r>
          </a:p>
          <a:p>
            <a:pPr algn="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(Hebrews 3:13)</a:t>
            </a:r>
          </a:p>
        </p:txBody>
      </p:sp>
      <p:sp>
        <p:nvSpPr>
          <p:cNvPr id="5" name="Rectangle 4">
            <a:extLst>
              <a:ext uri="{FF2B5EF4-FFF2-40B4-BE49-F238E27FC236}">
                <a16:creationId xmlns:a16="http://schemas.microsoft.com/office/drawing/2014/main" id="{862924FF-9865-4B0F-638B-77AB2F94A794}"/>
              </a:ext>
            </a:extLst>
          </p:cNvPr>
          <p:cNvSpPr/>
          <p:nvPr/>
        </p:nvSpPr>
        <p:spPr>
          <a:xfrm>
            <a:off x="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Do you need </a:t>
            </a:r>
            <a:r>
              <a:rPr lang="en-US" sz="4400" b="1" u="sng" dirty="0">
                <a:solidFill>
                  <a:srgbClr val="FFFF00"/>
                </a:solidFill>
                <a:effectLst>
                  <a:outerShdw blurRad="38100" dist="38100" dir="2700000" algn="tl">
                    <a:srgbClr val="000000">
                      <a:alpha val="43137"/>
                    </a:srgbClr>
                  </a:outerShdw>
                </a:effectLst>
              </a:rPr>
              <a:t>encouragement</a:t>
            </a:r>
            <a:r>
              <a:rPr lang="en-US" sz="4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64932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09600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25 </a:t>
            </a:r>
            <a:r>
              <a:rPr lang="en-US" sz="4400" b="1" u="sng" dirty="0">
                <a:solidFill>
                  <a:srgbClr val="FF0000"/>
                </a:solidFill>
                <a:effectLst>
                  <a:outerShdw blurRad="38100" dist="38100" dir="2700000" algn="tl">
                    <a:srgbClr val="000000">
                      <a:alpha val="43137"/>
                    </a:srgbClr>
                  </a:outerShdw>
                </a:effectLst>
              </a:rPr>
              <a:t>not giving up meeting together, as some are in the habit of doing</a:t>
            </a:r>
            <a:r>
              <a:rPr lang="en-US" sz="4400" b="1" dirty="0">
                <a:effectLst>
                  <a:outerShdw blurRad="38100" dist="38100" dir="2700000" algn="tl">
                    <a:srgbClr val="000000">
                      <a:alpha val="43137"/>
                    </a:srgbClr>
                  </a:outerShdw>
                </a:effectLst>
              </a:rPr>
              <a:t>, </a:t>
            </a:r>
            <a:r>
              <a:rPr lang="en-US" sz="4400" b="1" u="sng" dirty="0">
                <a:solidFill>
                  <a:srgbClr val="FFFF00"/>
                </a:solidFill>
                <a:effectLst>
                  <a:outerShdw blurRad="38100" dist="38100" dir="2700000" algn="tl">
                    <a:srgbClr val="000000">
                      <a:alpha val="43137"/>
                    </a:srgbClr>
                  </a:outerShdw>
                </a:effectLst>
              </a:rPr>
              <a:t>but encouraging one another—and all the more as you see the Day approaching</a:t>
            </a:r>
            <a:r>
              <a:rPr lang="en-US" sz="4400" b="1" dirty="0">
                <a:effectLst>
                  <a:outerShdw blurRad="38100" dist="38100" dir="2700000" algn="tl">
                    <a:srgbClr val="000000">
                      <a:alpha val="43137"/>
                    </a:srgbClr>
                  </a:outerShdw>
                </a:effectLst>
              </a:rPr>
              <a:t>.</a:t>
            </a:r>
          </a:p>
          <a:p>
            <a:pPr algn="ctr"/>
            <a:endParaRPr lang="en-US" sz="4400" b="1" dirty="0">
              <a:effectLst>
                <a:outerShdw blurRad="38100" dist="38100" dir="2700000" algn="tl">
                  <a:srgbClr val="000000">
                    <a:alpha val="43137"/>
                  </a:srgbClr>
                </a:outerShdw>
              </a:effectLst>
            </a:endParaRPr>
          </a:p>
          <a:p>
            <a:pPr algn="ctr"/>
            <a:r>
              <a:rPr lang="en-US" sz="4400" b="1" dirty="0">
                <a:effectLst>
                  <a:outerShdw blurRad="38100" dist="38100" dir="2700000" algn="tl">
                    <a:srgbClr val="000000">
                      <a:alpha val="43137"/>
                    </a:srgbClr>
                  </a:outerShdw>
                </a:effectLst>
              </a:rPr>
              <a:t>(Hebrews 10:25)</a:t>
            </a:r>
          </a:p>
        </p:txBody>
      </p:sp>
      <p:sp>
        <p:nvSpPr>
          <p:cNvPr id="5" name="Rectangle 4">
            <a:extLst>
              <a:ext uri="{FF2B5EF4-FFF2-40B4-BE49-F238E27FC236}">
                <a16:creationId xmlns:a16="http://schemas.microsoft.com/office/drawing/2014/main" id="{862924FF-9865-4B0F-638B-77AB2F94A794}"/>
              </a:ext>
            </a:extLst>
          </p:cNvPr>
          <p:cNvSpPr/>
          <p:nvPr/>
        </p:nvSpPr>
        <p:spPr>
          <a:xfrm>
            <a:off x="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Come to </a:t>
            </a:r>
            <a:r>
              <a:rPr lang="en-US" sz="4400" b="1" u="sng" dirty="0">
                <a:solidFill>
                  <a:srgbClr val="FFFF00"/>
                </a:solidFill>
                <a:effectLst>
                  <a:outerShdw blurRad="38100" dist="38100" dir="2700000" algn="tl">
                    <a:srgbClr val="000000">
                      <a:alpha val="43137"/>
                    </a:srgbClr>
                  </a:outerShdw>
                </a:effectLst>
              </a:rPr>
              <a:t>Worship</a:t>
            </a:r>
            <a:r>
              <a:rPr lang="en-US" sz="4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74543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09600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11 </a:t>
            </a:r>
            <a:r>
              <a:rPr lang="en-US" sz="4400" b="1" u="sng" dirty="0">
                <a:solidFill>
                  <a:srgbClr val="FFFF00"/>
                </a:solidFill>
                <a:effectLst>
                  <a:outerShdw blurRad="38100" dist="38100" dir="2700000" algn="tl">
                    <a:srgbClr val="000000">
                      <a:alpha val="43137"/>
                    </a:srgbClr>
                  </a:outerShdw>
                </a:effectLst>
              </a:rPr>
              <a:t>Therefore encourage one another and build each other up</a:t>
            </a:r>
            <a:r>
              <a:rPr lang="en-US" sz="4400" b="1" dirty="0">
                <a:effectLst>
                  <a:outerShdw blurRad="38100" dist="38100" dir="2700000" algn="tl">
                    <a:srgbClr val="000000">
                      <a:alpha val="43137"/>
                    </a:srgbClr>
                  </a:outerShdw>
                </a:effectLst>
              </a:rPr>
              <a:t>, just as in fact you are doing.</a:t>
            </a:r>
          </a:p>
          <a:p>
            <a:pPr algn="ctr"/>
            <a:endParaRPr lang="en-US" sz="4400" b="1" dirty="0">
              <a:effectLst>
                <a:outerShdw blurRad="38100" dist="38100" dir="2700000" algn="tl">
                  <a:srgbClr val="000000">
                    <a:alpha val="43137"/>
                  </a:srgbClr>
                </a:outerShdw>
              </a:effectLst>
            </a:endParaRPr>
          </a:p>
          <a:p>
            <a:pPr algn="ctr"/>
            <a:r>
              <a:rPr lang="en-US" sz="4400" b="1" dirty="0">
                <a:effectLst>
                  <a:outerShdw blurRad="38100" dist="38100" dir="2700000" algn="tl">
                    <a:srgbClr val="000000">
                      <a:alpha val="43137"/>
                    </a:srgbClr>
                  </a:outerShdw>
                </a:effectLst>
              </a:rPr>
              <a:t>(1 Thessalonians 5:11)</a:t>
            </a:r>
          </a:p>
        </p:txBody>
      </p:sp>
      <p:sp>
        <p:nvSpPr>
          <p:cNvPr id="5" name="Rectangle 4">
            <a:extLst>
              <a:ext uri="{FF2B5EF4-FFF2-40B4-BE49-F238E27FC236}">
                <a16:creationId xmlns:a16="http://schemas.microsoft.com/office/drawing/2014/main" id="{862924FF-9865-4B0F-638B-77AB2F94A794}"/>
              </a:ext>
            </a:extLst>
          </p:cNvPr>
          <p:cNvSpPr/>
          <p:nvPr/>
        </p:nvSpPr>
        <p:spPr>
          <a:xfrm>
            <a:off x="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Build </a:t>
            </a:r>
            <a:r>
              <a:rPr lang="en-US" sz="4400" b="1" u="sng" dirty="0">
                <a:solidFill>
                  <a:srgbClr val="FFFF00"/>
                </a:solidFill>
                <a:effectLst>
                  <a:outerShdw blurRad="38100" dist="38100" dir="2700000" algn="tl">
                    <a:srgbClr val="000000">
                      <a:alpha val="43137"/>
                    </a:srgbClr>
                  </a:outerShdw>
                </a:effectLst>
              </a:rPr>
              <a:t>up</a:t>
            </a:r>
            <a:r>
              <a:rPr lang="en-US" sz="4400" b="1" dirty="0">
                <a:effectLst>
                  <a:outerShdw blurRad="38100" dist="38100" dir="2700000" algn="tl">
                    <a:srgbClr val="000000">
                      <a:alpha val="43137"/>
                    </a:srgbClr>
                  </a:outerShdw>
                </a:effectLst>
              </a:rPr>
              <a:t> one another</a:t>
            </a:r>
          </a:p>
        </p:txBody>
      </p:sp>
    </p:spTree>
    <p:extLst>
      <p:ext uri="{BB962C8B-B14F-4D97-AF65-F5344CB8AC3E}">
        <p14:creationId xmlns:p14="http://schemas.microsoft.com/office/powerpoint/2010/main" val="462548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09600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21 The lips of the righteous </a:t>
            </a:r>
            <a:r>
              <a:rPr lang="en-US" sz="4400" b="1" u="sng" dirty="0">
                <a:solidFill>
                  <a:srgbClr val="FFFF00"/>
                </a:solidFill>
                <a:effectLst>
                  <a:outerShdw blurRad="38100" dist="38100" dir="2700000" algn="tl">
                    <a:srgbClr val="000000">
                      <a:alpha val="43137"/>
                    </a:srgbClr>
                  </a:outerShdw>
                </a:effectLst>
              </a:rPr>
              <a:t>nourish</a:t>
            </a:r>
            <a:r>
              <a:rPr lang="en-US" sz="4400" b="1" dirty="0">
                <a:effectLst>
                  <a:outerShdw blurRad="38100" dist="38100" dir="2700000" algn="tl">
                    <a:srgbClr val="000000">
                      <a:alpha val="43137"/>
                    </a:srgbClr>
                  </a:outerShdw>
                </a:effectLst>
              </a:rPr>
              <a:t> many,</a:t>
            </a:r>
          </a:p>
          <a:p>
            <a:pPr algn="ctr"/>
            <a:r>
              <a:rPr lang="en-US" sz="4400" b="1" dirty="0">
                <a:effectLst>
                  <a:outerShdw blurRad="38100" dist="38100" dir="2700000" algn="tl">
                    <a:srgbClr val="000000">
                      <a:alpha val="43137"/>
                    </a:srgbClr>
                  </a:outerShdw>
                </a:effectLst>
              </a:rPr>
              <a:t>    but </a:t>
            </a:r>
            <a:r>
              <a:rPr lang="en-US" sz="4400" b="1" u="sng" dirty="0">
                <a:solidFill>
                  <a:srgbClr val="FF0000"/>
                </a:solidFill>
                <a:effectLst>
                  <a:outerShdw blurRad="38100" dist="38100" dir="2700000" algn="tl">
                    <a:srgbClr val="000000">
                      <a:alpha val="43137"/>
                    </a:srgbClr>
                  </a:outerShdw>
                </a:effectLst>
              </a:rPr>
              <a:t>fools die for lack of sense</a:t>
            </a:r>
            <a:r>
              <a:rPr lang="en-US" sz="4400" b="1" dirty="0">
                <a:effectLst>
                  <a:outerShdw blurRad="38100" dist="38100" dir="2700000" algn="tl">
                    <a:srgbClr val="000000">
                      <a:alpha val="43137"/>
                    </a:srgbClr>
                  </a:outerShdw>
                </a:effectLst>
              </a:rPr>
              <a:t>.</a:t>
            </a:r>
          </a:p>
          <a:p>
            <a:pPr algn="ctr"/>
            <a:endParaRPr lang="en-US" sz="4400" b="1" dirty="0">
              <a:effectLst>
                <a:outerShdw blurRad="38100" dist="38100" dir="2700000" algn="tl">
                  <a:srgbClr val="000000">
                    <a:alpha val="43137"/>
                  </a:srgbClr>
                </a:outerShdw>
              </a:effectLst>
            </a:endParaRPr>
          </a:p>
          <a:p>
            <a:pPr algn="ctr"/>
            <a:r>
              <a:rPr lang="en-US" sz="4400" b="1" dirty="0">
                <a:effectLst>
                  <a:outerShdw blurRad="38100" dist="38100" dir="2700000" algn="tl">
                    <a:srgbClr val="000000">
                      <a:alpha val="43137"/>
                    </a:srgbClr>
                  </a:outerShdw>
                </a:effectLst>
              </a:rPr>
              <a:t>(Proverbs 10:21)</a:t>
            </a:r>
          </a:p>
        </p:txBody>
      </p:sp>
      <p:sp>
        <p:nvSpPr>
          <p:cNvPr id="5" name="Rectangle 4">
            <a:extLst>
              <a:ext uri="{FF2B5EF4-FFF2-40B4-BE49-F238E27FC236}">
                <a16:creationId xmlns:a16="http://schemas.microsoft.com/office/drawing/2014/main" id="{862924FF-9865-4B0F-638B-77AB2F94A794}"/>
              </a:ext>
            </a:extLst>
          </p:cNvPr>
          <p:cNvSpPr/>
          <p:nvPr/>
        </p:nvSpPr>
        <p:spPr>
          <a:xfrm>
            <a:off x="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Are we </a:t>
            </a:r>
            <a:r>
              <a:rPr lang="en-US" sz="4400" b="1" u="sng" dirty="0">
                <a:solidFill>
                  <a:srgbClr val="FFFF00"/>
                </a:solidFill>
                <a:effectLst>
                  <a:outerShdw blurRad="38100" dist="38100" dir="2700000" algn="tl">
                    <a:srgbClr val="000000">
                      <a:alpha val="43137"/>
                    </a:srgbClr>
                  </a:outerShdw>
                </a:effectLst>
              </a:rPr>
              <a:t>nourishing</a:t>
            </a:r>
            <a:r>
              <a:rPr lang="en-US" sz="4400" b="1" dirty="0">
                <a:effectLst>
                  <a:outerShdw blurRad="38100" dist="38100" dir="2700000" algn="tl">
                    <a:srgbClr val="000000">
                      <a:alpha val="43137"/>
                    </a:srgbClr>
                  </a:outerShdw>
                </a:effectLst>
              </a:rPr>
              <a:t> or </a:t>
            </a:r>
            <a:r>
              <a:rPr lang="en-US" sz="4400" b="1" u="sng" dirty="0">
                <a:solidFill>
                  <a:srgbClr val="FF0000"/>
                </a:solidFill>
                <a:effectLst>
                  <a:outerShdw blurRad="38100" dist="38100" dir="2700000" algn="tl">
                    <a:srgbClr val="000000">
                      <a:alpha val="43137"/>
                    </a:srgbClr>
                  </a:outerShdw>
                </a:effectLst>
              </a:rPr>
              <a:t>destroying</a:t>
            </a:r>
            <a:r>
              <a:rPr lang="en-US" sz="4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55289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5955155" y="0"/>
            <a:ext cx="184731" cy="264687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00" b="1" i="0" u="none" strike="noStrike" kern="1200" cap="none" spc="0" normalizeH="0" baseline="0" noProof="0" dirty="0">
              <a:ln w="13462">
                <a:solidFill>
                  <a:prstClr val="white"/>
                </a:solidFill>
                <a:prstDash val="solid"/>
              </a:ln>
              <a:solidFill>
                <a:prstClr val="black">
                  <a:lumMod val="85000"/>
                  <a:lumOff val="15000"/>
                </a:prstClr>
              </a:solidFill>
              <a:effectLst/>
              <a:highlight>
                <a:srgbClr val="C0C0C0"/>
              </a:highligh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7D6F520-5201-39E5-143A-F5B5AD22FCE9}"/>
              </a:ext>
            </a:extLst>
          </p:cNvPr>
          <p:cNvSpPr/>
          <p:nvPr/>
        </p:nvSpPr>
        <p:spPr>
          <a:xfrm>
            <a:off x="0" y="0"/>
            <a:ext cx="12192000" cy="1991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C  U  L  T  U  R  E</a:t>
            </a:r>
          </a:p>
        </p:txBody>
      </p:sp>
      <p:sp>
        <p:nvSpPr>
          <p:cNvPr id="8" name="Rectangle 7">
            <a:extLst>
              <a:ext uri="{FF2B5EF4-FFF2-40B4-BE49-F238E27FC236}">
                <a16:creationId xmlns:a16="http://schemas.microsoft.com/office/drawing/2014/main" id="{2849ED46-5516-412C-6B85-CDCD8145AE7B}"/>
              </a:ext>
            </a:extLst>
          </p:cNvPr>
          <p:cNvSpPr/>
          <p:nvPr/>
        </p:nvSpPr>
        <p:spPr>
          <a:xfrm>
            <a:off x="268435" y="1991032"/>
            <a:ext cx="1165122"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Y</a:t>
            </a:r>
          </a:p>
        </p:txBody>
      </p:sp>
      <p:sp>
        <p:nvSpPr>
          <p:cNvPr id="9" name="Rectangle 8">
            <a:extLst>
              <a:ext uri="{FF2B5EF4-FFF2-40B4-BE49-F238E27FC236}">
                <a16:creationId xmlns:a16="http://schemas.microsoft.com/office/drawing/2014/main" id="{F1C4AAF2-A02D-E002-4893-A0399A5334A2}"/>
              </a:ext>
            </a:extLst>
          </p:cNvPr>
          <p:cNvSpPr/>
          <p:nvPr/>
        </p:nvSpPr>
        <p:spPr>
          <a:xfrm>
            <a:off x="2020510" y="199103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F</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N</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p>
        </p:txBody>
      </p:sp>
      <p:sp>
        <p:nvSpPr>
          <p:cNvPr id="10" name="Rectangle 9">
            <a:extLst>
              <a:ext uri="{FF2B5EF4-FFF2-40B4-BE49-F238E27FC236}">
                <a16:creationId xmlns:a16="http://schemas.microsoft.com/office/drawing/2014/main" id="{8ED454F0-EDE4-2730-11D3-7E46B827DA06}"/>
              </a:ext>
            </a:extLst>
          </p:cNvPr>
          <p:cNvSpPr/>
          <p:nvPr/>
        </p:nvSpPr>
        <p:spPr>
          <a:xfrm>
            <a:off x="3775568" y="199102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S</a:t>
            </a:r>
          </a:p>
        </p:txBody>
      </p:sp>
      <p:sp>
        <p:nvSpPr>
          <p:cNvPr id="11" name="Rectangle 10">
            <a:extLst>
              <a:ext uri="{FF2B5EF4-FFF2-40B4-BE49-F238E27FC236}">
                <a16:creationId xmlns:a16="http://schemas.microsoft.com/office/drawing/2014/main" id="{A1E29202-F6B5-B70D-1046-8734B99ACA2D}"/>
              </a:ext>
            </a:extLst>
          </p:cNvPr>
          <p:cNvSpPr/>
          <p:nvPr/>
        </p:nvSpPr>
        <p:spPr>
          <a:xfrm>
            <a:off x="5336458"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H</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H</a:t>
            </a:r>
          </a:p>
        </p:txBody>
      </p:sp>
      <p:sp>
        <p:nvSpPr>
          <p:cNvPr id="12" name="Rectangle 11">
            <a:extLst>
              <a:ext uri="{FF2B5EF4-FFF2-40B4-BE49-F238E27FC236}">
                <a16:creationId xmlns:a16="http://schemas.microsoft.com/office/drawing/2014/main" id="{04961842-21FA-743E-4DC5-D59EE24D6333}"/>
              </a:ext>
            </a:extLst>
          </p:cNvPr>
          <p:cNvSpPr/>
          <p:nvPr/>
        </p:nvSpPr>
        <p:spPr>
          <a:xfrm>
            <a:off x="7104856"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Z</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N</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p>
        </p:txBody>
      </p:sp>
      <p:sp>
        <p:nvSpPr>
          <p:cNvPr id="13" name="Rectangle 12">
            <a:extLst>
              <a:ext uri="{FF2B5EF4-FFF2-40B4-BE49-F238E27FC236}">
                <a16:creationId xmlns:a16="http://schemas.microsoft.com/office/drawing/2014/main" id="{AA01CEDD-83FF-0F38-A4D9-F99AE776A079}"/>
              </a:ext>
            </a:extLst>
          </p:cNvPr>
          <p:cNvSpPr/>
          <p:nvPr/>
        </p:nvSpPr>
        <p:spPr>
          <a:xfrm>
            <a:off x="8961399"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C</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a:t>
            </a:r>
          </a:p>
        </p:txBody>
      </p:sp>
      <p:sp>
        <p:nvSpPr>
          <p:cNvPr id="14" name="Rectangle 13">
            <a:extLst>
              <a:ext uri="{FF2B5EF4-FFF2-40B4-BE49-F238E27FC236}">
                <a16:creationId xmlns:a16="http://schemas.microsoft.com/office/drawing/2014/main" id="{8D809F07-9776-544E-A1E8-4AF3234898BD}"/>
              </a:ext>
            </a:extLst>
          </p:cNvPr>
          <p:cNvSpPr/>
          <p:nvPr/>
        </p:nvSpPr>
        <p:spPr>
          <a:xfrm>
            <a:off x="10817942" y="199102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Y</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A</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Y</a:t>
            </a:r>
          </a:p>
        </p:txBody>
      </p:sp>
    </p:spTree>
    <p:extLst>
      <p:ext uri="{BB962C8B-B14F-4D97-AF65-F5344CB8AC3E}">
        <p14:creationId xmlns:p14="http://schemas.microsoft.com/office/powerpoint/2010/main" val="2957220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09600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rPr>
              <a:t>11 Finally, brothers and sisters, </a:t>
            </a:r>
            <a:r>
              <a:rPr lang="en-US" sz="4000" b="1" u="sng" dirty="0">
                <a:solidFill>
                  <a:srgbClr val="FFFF00"/>
                </a:solidFill>
                <a:effectLst>
                  <a:outerShdw blurRad="38100" dist="38100" dir="2700000" algn="tl">
                    <a:srgbClr val="000000">
                      <a:alpha val="43137"/>
                    </a:srgbClr>
                  </a:outerShdw>
                </a:effectLst>
              </a:rPr>
              <a:t>rejoice</a:t>
            </a:r>
            <a:r>
              <a:rPr lang="en-US" sz="4000" b="1" dirty="0">
                <a:effectLst>
                  <a:outerShdw blurRad="38100" dist="38100" dir="2700000" algn="tl">
                    <a:srgbClr val="000000">
                      <a:alpha val="43137"/>
                    </a:srgbClr>
                  </a:outerShdw>
                </a:effectLst>
              </a:rPr>
              <a:t>! </a:t>
            </a:r>
            <a:r>
              <a:rPr lang="en-US" sz="4000" b="1" u="sng" dirty="0">
                <a:solidFill>
                  <a:srgbClr val="FFFF00"/>
                </a:solidFill>
                <a:effectLst>
                  <a:outerShdw blurRad="38100" dist="38100" dir="2700000" algn="tl">
                    <a:srgbClr val="000000">
                      <a:alpha val="43137"/>
                    </a:srgbClr>
                  </a:outerShdw>
                </a:effectLst>
              </a:rPr>
              <a:t>Strive for full restoration</a:t>
            </a:r>
            <a:r>
              <a:rPr lang="en-US" sz="4000" b="1" dirty="0">
                <a:effectLst>
                  <a:outerShdw blurRad="38100" dist="38100" dir="2700000" algn="tl">
                    <a:srgbClr val="000000">
                      <a:alpha val="43137"/>
                    </a:srgbClr>
                  </a:outerShdw>
                </a:effectLst>
              </a:rPr>
              <a:t>, </a:t>
            </a:r>
            <a:r>
              <a:rPr lang="en-US" sz="4000" b="1" u="sng" dirty="0">
                <a:solidFill>
                  <a:srgbClr val="FFFF00"/>
                </a:solidFill>
                <a:effectLst>
                  <a:outerShdw blurRad="38100" dist="38100" dir="2700000" algn="tl">
                    <a:srgbClr val="000000">
                      <a:alpha val="43137"/>
                    </a:srgbClr>
                  </a:outerShdw>
                </a:effectLst>
              </a:rPr>
              <a:t>encourage one another</a:t>
            </a:r>
            <a:r>
              <a:rPr lang="en-US" sz="4000" b="1" dirty="0">
                <a:effectLst>
                  <a:outerShdw blurRad="38100" dist="38100" dir="2700000" algn="tl">
                    <a:srgbClr val="000000">
                      <a:alpha val="43137"/>
                    </a:srgbClr>
                  </a:outerShdw>
                </a:effectLst>
              </a:rPr>
              <a:t>, </a:t>
            </a:r>
            <a:r>
              <a:rPr lang="en-US" sz="4000" b="1" u="sng" dirty="0">
                <a:solidFill>
                  <a:srgbClr val="FFFF00"/>
                </a:solidFill>
                <a:effectLst>
                  <a:outerShdw blurRad="38100" dist="38100" dir="2700000" algn="tl">
                    <a:srgbClr val="000000">
                      <a:alpha val="43137"/>
                    </a:srgbClr>
                  </a:outerShdw>
                </a:effectLst>
              </a:rPr>
              <a:t>be of one mind</a:t>
            </a:r>
            <a:r>
              <a:rPr lang="en-US" sz="4000" b="1" dirty="0">
                <a:effectLst>
                  <a:outerShdw blurRad="38100" dist="38100" dir="2700000" algn="tl">
                    <a:srgbClr val="000000">
                      <a:alpha val="43137"/>
                    </a:srgbClr>
                  </a:outerShdw>
                </a:effectLst>
              </a:rPr>
              <a:t>, </a:t>
            </a:r>
            <a:r>
              <a:rPr lang="en-US" sz="4000" b="1" u="sng" dirty="0">
                <a:solidFill>
                  <a:srgbClr val="FFFF00"/>
                </a:solidFill>
                <a:effectLst>
                  <a:outerShdw blurRad="38100" dist="38100" dir="2700000" algn="tl">
                    <a:srgbClr val="000000">
                      <a:alpha val="43137"/>
                    </a:srgbClr>
                  </a:outerShdw>
                </a:effectLst>
              </a:rPr>
              <a:t>live in peace</a:t>
            </a:r>
            <a:r>
              <a:rPr lang="en-US" sz="4000" b="1" dirty="0">
                <a:effectLst>
                  <a:outerShdw blurRad="38100" dist="38100" dir="2700000" algn="tl">
                    <a:srgbClr val="000000">
                      <a:alpha val="43137"/>
                    </a:srgbClr>
                  </a:outerShdw>
                </a:effectLst>
              </a:rPr>
              <a:t>. And the God of love and peace will be with you.</a:t>
            </a:r>
          </a:p>
          <a:p>
            <a:pPr algn="ctr"/>
            <a:endParaRPr lang="en-US" sz="4000" b="1" dirty="0">
              <a:effectLst>
                <a:outerShdw blurRad="38100" dist="38100" dir="2700000" algn="tl">
                  <a:srgbClr val="000000">
                    <a:alpha val="43137"/>
                  </a:srgbClr>
                </a:outerShdw>
              </a:effectLst>
            </a:endParaRPr>
          </a:p>
          <a:p>
            <a:pPr algn="ctr"/>
            <a:r>
              <a:rPr lang="en-US" sz="4000" b="1" dirty="0">
                <a:effectLst>
                  <a:outerShdw blurRad="38100" dist="38100" dir="2700000" algn="tl">
                    <a:srgbClr val="000000">
                      <a:alpha val="43137"/>
                    </a:srgbClr>
                  </a:outerShdw>
                </a:effectLst>
              </a:rPr>
              <a:t>(2 Corinthians 13:11)</a:t>
            </a:r>
          </a:p>
          <a:p>
            <a:pPr algn="ctr"/>
            <a:endParaRPr lang="en-US" sz="44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862924FF-9865-4B0F-638B-77AB2F94A794}"/>
              </a:ext>
            </a:extLst>
          </p:cNvPr>
          <p:cNvSpPr/>
          <p:nvPr/>
        </p:nvSpPr>
        <p:spPr>
          <a:xfrm>
            <a:off x="0" y="0"/>
            <a:ext cx="6096000" cy="685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Our </a:t>
            </a:r>
            <a:r>
              <a:rPr lang="en-US" sz="4400" b="1" u="sng" dirty="0">
                <a:solidFill>
                  <a:srgbClr val="FFFF00"/>
                </a:solidFill>
                <a:effectLst>
                  <a:outerShdw blurRad="38100" dist="38100" dir="2700000" algn="tl">
                    <a:srgbClr val="000000">
                      <a:alpha val="43137"/>
                    </a:srgbClr>
                  </a:outerShdw>
                </a:effectLst>
              </a:rPr>
              <a:t>mission</a:t>
            </a:r>
          </a:p>
        </p:txBody>
      </p:sp>
    </p:spTree>
    <p:extLst>
      <p:ext uri="{BB962C8B-B14F-4D97-AF65-F5344CB8AC3E}">
        <p14:creationId xmlns:p14="http://schemas.microsoft.com/office/powerpoint/2010/main" val="11550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8 if it is to encourage, then give </a:t>
            </a:r>
            <a:r>
              <a:rPr lang="en-US" sz="4800" b="1" u="sng" dirty="0">
                <a:solidFill>
                  <a:srgbClr val="FFFF00"/>
                </a:solidFill>
                <a:effectLst>
                  <a:outerShdw blurRad="38100" dist="38100" dir="2700000" algn="tl">
                    <a:srgbClr val="000000">
                      <a:alpha val="43137"/>
                    </a:srgbClr>
                  </a:outerShdw>
                </a:effectLst>
              </a:rPr>
              <a:t>encouragement</a:t>
            </a:r>
            <a:r>
              <a:rPr lang="en-US" sz="4800" b="1" dirty="0">
                <a:solidFill>
                  <a:schemeClr val="bg1"/>
                </a:solidFill>
                <a:effectLst>
                  <a:outerShdw blurRad="38100" dist="38100" dir="2700000" algn="tl">
                    <a:srgbClr val="000000">
                      <a:alpha val="43137"/>
                    </a:srgbClr>
                  </a:outerShdw>
                </a:effectLst>
              </a:rPr>
              <a:t>…</a:t>
            </a:r>
          </a:p>
          <a:p>
            <a:pPr algn="ctr"/>
            <a:endParaRPr lang="en-US" sz="4800" b="1" dirty="0">
              <a:solidFill>
                <a:schemeClr val="bg1"/>
              </a:solidFill>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(Romans 12:8a)</a:t>
            </a:r>
          </a:p>
        </p:txBody>
      </p:sp>
    </p:spTree>
    <p:extLst>
      <p:ext uri="{BB962C8B-B14F-4D97-AF65-F5344CB8AC3E}">
        <p14:creationId xmlns:p14="http://schemas.microsoft.com/office/powerpoint/2010/main" val="115570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1.) Encouragement is something </a:t>
            </a:r>
            <a:r>
              <a:rPr lang="en-US" sz="5400" b="1" u="sng" dirty="0">
                <a:solidFill>
                  <a:srgbClr val="FFFF00"/>
                </a:solidFill>
                <a:effectLst>
                  <a:outerShdw blurRad="38100" dist="38100" dir="2700000" algn="tl">
                    <a:srgbClr val="000000">
                      <a:alpha val="43137"/>
                    </a:srgbClr>
                  </a:outerShdw>
                </a:effectLst>
              </a:rPr>
              <a:t>God</a:t>
            </a:r>
            <a:r>
              <a:rPr lang="en-US" sz="5400" b="1" dirty="0">
                <a:solidFill>
                  <a:prstClr val="white"/>
                </a:solidFill>
                <a:effectLst>
                  <a:outerShdw blurRad="38100" dist="38100" dir="2700000" algn="tl">
                    <a:srgbClr val="000000">
                      <a:alpha val="43137"/>
                    </a:srgbClr>
                  </a:outerShdw>
                </a:effectLst>
              </a:rPr>
              <a:t> does.</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Encouragement</a:t>
            </a:r>
          </a:p>
        </p:txBody>
      </p:sp>
    </p:spTree>
    <p:extLst>
      <p:ext uri="{BB962C8B-B14F-4D97-AF65-F5344CB8AC3E}">
        <p14:creationId xmlns:p14="http://schemas.microsoft.com/office/powerpoint/2010/main" val="174170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751871" y="0"/>
            <a:ext cx="644012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3 Praise be to the God and Father of our Lord Jesus Christ, the Father of compassion and the </a:t>
            </a:r>
            <a:r>
              <a:rPr lang="en-US" sz="4000" b="1" u="sng" dirty="0">
                <a:solidFill>
                  <a:srgbClr val="FFFF00"/>
                </a:solidFill>
                <a:effectLst>
                  <a:outerShdw blurRad="38100" dist="38100" dir="2700000" algn="tl">
                    <a:srgbClr val="000000">
                      <a:alpha val="43137"/>
                    </a:srgbClr>
                  </a:outerShdw>
                </a:effectLst>
              </a:rPr>
              <a:t>God of all comfort</a:t>
            </a:r>
            <a:r>
              <a:rPr lang="en-US" sz="4000" b="1" dirty="0">
                <a:solidFill>
                  <a:schemeClr val="bg1"/>
                </a:solidFill>
                <a:effectLst>
                  <a:outerShdw blurRad="38100" dist="38100" dir="2700000" algn="tl">
                    <a:srgbClr val="000000">
                      <a:alpha val="43137"/>
                    </a:srgbClr>
                  </a:outerShdw>
                </a:effectLst>
              </a:rPr>
              <a:t>… </a:t>
            </a:r>
          </a:p>
          <a:p>
            <a:pPr algn="ctr"/>
            <a:endParaRPr lang="en-US" sz="4000" b="1" dirty="0">
              <a:solidFill>
                <a:schemeClr val="bg1"/>
              </a:solidFill>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(2 Corinthians 1:3)</a:t>
            </a:r>
          </a:p>
        </p:txBody>
      </p:sp>
      <p:sp>
        <p:nvSpPr>
          <p:cNvPr id="5" name="Rectangle 4">
            <a:extLst>
              <a:ext uri="{FF2B5EF4-FFF2-40B4-BE49-F238E27FC236}">
                <a16:creationId xmlns:a16="http://schemas.microsoft.com/office/drawing/2014/main" id="{9776D76D-3E4C-32F5-BF2E-894B080D983F}"/>
              </a:ext>
            </a:extLst>
          </p:cNvPr>
          <p:cNvSpPr/>
          <p:nvPr/>
        </p:nvSpPr>
        <p:spPr>
          <a:xfrm>
            <a:off x="0" y="0"/>
            <a:ext cx="5751871"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A God of </a:t>
            </a:r>
            <a:r>
              <a:rPr lang="en-US" sz="4000" b="1" u="sng" dirty="0">
                <a:solidFill>
                  <a:srgbClr val="FFFF00"/>
                </a:solidFill>
                <a:effectLst>
                  <a:outerShdw blurRad="38100" dist="38100" dir="2700000" algn="tl">
                    <a:srgbClr val="000000">
                      <a:alpha val="43137"/>
                    </a:srgbClr>
                  </a:outerShdw>
                </a:effectLst>
              </a:rPr>
              <a:t>Compassion</a:t>
            </a:r>
            <a:r>
              <a:rPr lang="en-US" sz="4000" b="1" dirty="0">
                <a:solidFill>
                  <a:schemeClr val="bg1"/>
                </a:solidFill>
                <a:effectLst>
                  <a:outerShdw blurRad="38100" dist="38100" dir="2700000" algn="tl">
                    <a:srgbClr val="000000">
                      <a:alpha val="43137"/>
                    </a:srgbClr>
                  </a:outerShdw>
                </a:effectLst>
              </a:rPr>
              <a:t> &amp; </a:t>
            </a:r>
            <a:r>
              <a:rPr lang="en-US" sz="4000" b="1" u="sng" dirty="0">
                <a:solidFill>
                  <a:srgbClr val="FFFF00"/>
                </a:solidFill>
                <a:effectLst>
                  <a:outerShdw blurRad="38100" dist="38100" dir="2700000" algn="tl">
                    <a:srgbClr val="000000">
                      <a:alpha val="43137"/>
                    </a:srgbClr>
                  </a:outerShdw>
                </a:effectLst>
              </a:rPr>
              <a:t>Comfort</a:t>
            </a:r>
            <a:endParaRPr lang="en-US" sz="44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388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751871" y="0"/>
            <a:ext cx="644012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4 </a:t>
            </a:r>
            <a:r>
              <a:rPr lang="en-US" sz="4000" b="1" u="sng" dirty="0">
                <a:solidFill>
                  <a:srgbClr val="FFFF00"/>
                </a:solidFill>
                <a:effectLst>
                  <a:outerShdw blurRad="38100" dist="38100" dir="2700000" algn="tl">
                    <a:srgbClr val="000000">
                      <a:alpha val="43137"/>
                    </a:srgbClr>
                  </a:outerShdw>
                </a:effectLst>
              </a:rPr>
              <a:t>who comforts us in all our troubles</a:t>
            </a:r>
            <a:r>
              <a:rPr lang="en-US" sz="4000" b="1" dirty="0">
                <a:solidFill>
                  <a:schemeClr val="bg1"/>
                </a:solidFill>
                <a:effectLst>
                  <a:outerShdw blurRad="38100" dist="38100" dir="2700000" algn="tl">
                    <a:srgbClr val="000000">
                      <a:alpha val="43137"/>
                    </a:srgbClr>
                  </a:outerShdw>
                </a:effectLst>
              </a:rPr>
              <a:t>, </a:t>
            </a:r>
            <a:r>
              <a:rPr lang="en-US" sz="4000" b="1" u="sng" dirty="0">
                <a:solidFill>
                  <a:srgbClr val="FFFF00"/>
                </a:solidFill>
                <a:effectLst>
                  <a:outerShdw blurRad="38100" dist="38100" dir="2700000" algn="tl">
                    <a:srgbClr val="000000">
                      <a:alpha val="43137"/>
                    </a:srgbClr>
                  </a:outerShdw>
                </a:effectLst>
              </a:rPr>
              <a:t>so that we can comfort those in any trouble with the comfort we ourselves receive from God</a:t>
            </a:r>
            <a:r>
              <a:rPr lang="en-US" sz="4000" b="1" dirty="0">
                <a:solidFill>
                  <a:schemeClr val="bg1"/>
                </a:solidFill>
                <a:effectLst>
                  <a:outerShdw blurRad="38100" dist="38100" dir="2700000" algn="tl">
                    <a:srgbClr val="000000">
                      <a:alpha val="43137"/>
                    </a:srgbClr>
                  </a:outerShdw>
                </a:effectLst>
              </a:rPr>
              <a:t>.</a:t>
            </a:r>
          </a:p>
          <a:p>
            <a:pPr algn="ctr"/>
            <a:endParaRPr lang="en-US" sz="4000" b="1" dirty="0">
              <a:solidFill>
                <a:schemeClr val="bg1"/>
              </a:solidFill>
              <a:effectLst>
                <a:outerShdw blurRad="38100" dist="38100" dir="2700000" algn="tl">
                  <a:srgbClr val="000000">
                    <a:alpha val="43137"/>
                  </a:srgbClr>
                </a:outerShdw>
              </a:effectLst>
            </a:endParaRPr>
          </a:p>
          <a:p>
            <a:pPr algn="ctr"/>
            <a:r>
              <a:rPr lang="en-US" sz="4000" b="1" dirty="0">
                <a:solidFill>
                  <a:schemeClr val="bg1"/>
                </a:solidFill>
                <a:effectLst>
                  <a:outerShdw blurRad="38100" dist="38100" dir="2700000" algn="tl">
                    <a:srgbClr val="000000">
                      <a:alpha val="43137"/>
                    </a:srgbClr>
                  </a:outerShdw>
                </a:effectLst>
              </a:rPr>
              <a:t>(2 Corinthians 1:4)</a:t>
            </a:r>
            <a:endParaRPr lang="en-US" sz="44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9776D76D-3E4C-32F5-BF2E-894B080D983F}"/>
              </a:ext>
            </a:extLst>
          </p:cNvPr>
          <p:cNvSpPr/>
          <p:nvPr/>
        </p:nvSpPr>
        <p:spPr>
          <a:xfrm>
            <a:off x="0" y="0"/>
            <a:ext cx="5751871"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God </a:t>
            </a:r>
            <a:r>
              <a:rPr lang="en-US" sz="4000" b="1" u="sng" dirty="0">
                <a:solidFill>
                  <a:srgbClr val="FFFF00"/>
                </a:solidFill>
                <a:effectLst>
                  <a:outerShdw blurRad="38100" dist="38100" dir="2700000" algn="tl">
                    <a:srgbClr val="000000">
                      <a:alpha val="43137"/>
                    </a:srgbClr>
                  </a:outerShdw>
                </a:effectLst>
              </a:rPr>
              <a:t>comforts</a:t>
            </a:r>
            <a:r>
              <a:rPr lang="en-US" sz="4000" b="1" dirty="0">
                <a:solidFill>
                  <a:schemeClr val="bg1"/>
                </a:solidFill>
                <a:effectLst>
                  <a:outerShdw blurRad="38100" dist="38100" dir="2700000" algn="tl">
                    <a:srgbClr val="000000">
                      <a:alpha val="43137"/>
                    </a:srgbClr>
                  </a:outerShdw>
                </a:effectLst>
              </a:rPr>
              <a:t> (Encourages) me to </a:t>
            </a:r>
            <a:r>
              <a:rPr lang="en-US" sz="4000" b="1" u="sng" dirty="0">
                <a:solidFill>
                  <a:srgbClr val="FFFF00"/>
                </a:solidFill>
                <a:effectLst>
                  <a:outerShdw blurRad="38100" dist="38100" dir="2700000" algn="tl">
                    <a:srgbClr val="000000">
                      <a:alpha val="43137"/>
                    </a:srgbClr>
                  </a:outerShdw>
                </a:effectLst>
              </a:rPr>
              <a:t>comfort</a:t>
            </a:r>
            <a:r>
              <a:rPr lang="en-US" sz="4000" b="1" dirty="0">
                <a:solidFill>
                  <a:schemeClr val="bg1"/>
                </a:solidFill>
                <a:effectLst>
                  <a:outerShdw blurRad="38100" dist="38100" dir="2700000" algn="tl">
                    <a:srgbClr val="000000">
                      <a:alpha val="43137"/>
                    </a:srgbClr>
                  </a:outerShdw>
                </a:effectLst>
              </a:rPr>
              <a:t> (encourage) others</a:t>
            </a:r>
            <a:endParaRPr lang="en-US" sz="44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232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751871" y="0"/>
            <a:ext cx="644012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36 Joseph, a Levite from Cyprus, whom the apostles called Barnabas (which means “</a:t>
            </a:r>
            <a:r>
              <a:rPr lang="en-US" sz="4000" b="1" u="sng" dirty="0">
                <a:solidFill>
                  <a:srgbClr val="FFFF00"/>
                </a:solidFill>
                <a:effectLst>
                  <a:outerShdw blurRad="38100" dist="38100" dir="2700000" algn="tl">
                    <a:srgbClr val="000000">
                      <a:alpha val="43137"/>
                    </a:srgbClr>
                  </a:outerShdw>
                </a:effectLst>
              </a:rPr>
              <a:t>son of encouragement</a:t>
            </a:r>
            <a:r>
              <a:rPr lang="en-US" sz="4000" b="1" dirty="0">
                <a:solidFill>
                  <a:schemeClr val="bg1"/>
                </a:solidFill>
                <a:effectLst>
                  <a:outerShdw blurRad="38100" dist="38100" dir="2700000" algn="tl">
                    <a:srgbClr val="000000">
                      <a:alpha val="43137"/>
                    </a:srgbClr>
                  </a:outerShdw>
                </a:effectLst>
              </a:rPr>
              <a:t>”), 37 sold a field he owned and brought the money and put it at the apostles’ feet.</a:t>
            </a:r>
          </a:p>
          <a:p>
            <a:pPr algn="ctr"/>
            <a:endParaRPr lang="en-US" sz="4000" b="1" dirty="0">
              <a:solidFill>
                <a:schemeClr val="bg1"/>
              </a:solidFill>
              <a:effectLst>
                <a:outerShdw blurRad="38100" dist="38100" dir="2700000" algn="tl">
                  <a:srgbClr val="000000">
                    <a:alpha val="43137"/>
                  </a:srgbClr>
                </a:outerShdw>
              </a:effectLst>
            </a:endParaRPr>
          </a:p>
          <a:p>
            <a:pPr algn="ctr"/>
            <a:r>
              <a:rPr lang="en-US" sz="4000" b="1" dirty="0">
                <a:solidFill>
                  <a:schemeClr val="bg1"/>
                </a:solidFill>
                <a:effectLst>
                  <a:outerShdw blurRad="38100" dist="38100" dir="2700000" algn="tl">
                    <a:srgbClr val="000000">
                      <a:alpha val="43137"/>
                    </a:srgbClr>
                  </a:outerShdw>
                </a:effectLst>
              </a:rPr>
              <a:t>(Acts 4:36-37)</a:t>
            </a:r>
          </a:p>
        </p:txBody>
      </p:sp>
      <p:sp>
        <p:nvSpPr>
          <p:cNvPr id="5" name="Rectangle 4">
            <a:extLst>
              <a:ext uri="{FF2B5EF4-FFF2-40B4-BE49-F238E27FC236}">
                <a16:creationId xmlns:a16="http://schemas.microsoft.com/office/drawing/2014/main" id="{9776D76D-3E4C-32F5-BF2E-894B080D983F}"/>
              </a:ext>
            </a:extLst>
          </p:cNvPr>
          <p:cNvSpPr/>
          <p:nvPr/>
        </p:nvSpPr>
        <p:spPr>
          <a:xfrm>
            <a:off x="0" y="0"/>
            <a:ext cx="5751871"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God </a:t>
            </a:r>
            <a:r>
              <a:rPr lang="en-US" sz="4000" b="1" u="sng" dirty="0">
                <a:solidFill>
                  <a:srgbClr val="FFFF00"/>
                </a:solidFill>
                <a:effectLst>
                  <a:outerShdw blurRad="38100" dist="38100" dir="2700000" algn="tl">
                    <a:srgbClr val="000000">
                      <a:alpha val="43137"/>
                    </a:srgbClr>
                  </a:outerShdw>
                </a:effectLst>
              </a:rPr>
              <a:t>comforts</a:t>
            </a:r>
            <a:r>
              <a:rPr lang="en-US" sz="4000" b="1" dirty="0">
                <a:solidFill>
                  <a:schemeClr val="bg1"/>
                </a:solidFill>
                <a:effectLst>
                  <a:outerShdw blurRad="38100" dist="38100" dir="2700000" algn="tl">
                    <a:srgbClr val="000000">
                      <a:alpha val="43137"/>
                    </a:srgbClr>
                  </a:outerShdw>
                </a:effectLst>
              </a:rPr>
              <a:t> (Encourages) me to </a:t>
            </a:r>
            <a:r>
              <a:rPr lang="en-US" sz="4000" b="1" u="sng" dirty="0">
                <a:solidFill>
                  <a:srgbClr val="FFFF00"/>
                </a:solidFill>
                <a:effectLst>
                  <a:outerShdw blurRad="38100" dist="38100" dir="2700000" algn="tl">
                    <a:srgbClr val="000000">
                      <a:alpha val="43137"/>
                    </a:srgbClr>
                  </a:outerShdw>
                </a:effectLst>
              </a:rPr>
              <a:t>comfort</a:t>
            </a:r>
            <a:r>
              <a:rPr lang="en-US" sz="4000" b="1" dirty="0">
                <a:solidFill>
                  <a:schemeClr val="bg1"/>
                </a:solidFill>
                <a:effectLst>
                  <a:outerShdw blurRad="38100" dist="38100" dir="2700000" algn="tl">
                    <a:srgbClr val="000000">
                      <a:alpha val="43137"/>
                    </a:srgbClr>
                  </a:outerShdw>
                </a:effectLst>
              </a:rPr>
              <a:t> (encourage) those </a:t>
            </a:r>
            <a:r>
              <a:rPr lang="en-US" sz="4000" b="1">
                <a:solidFill>
                  <a:schemeClr val="bg1"/>
                </a:solidFill>
                <a:effectLst>
                  <a:outerShdw blurRad="38100" dist="38100" dir="2700000" algn="tl">
                    <a:srgbClr val="000000">
                      <a:alpha val="43137"/>
                    </a:srgbClr>
                  </a:outerShdw>
                </a:effectLst>
              </a:rPr>
              <a:t>in </a:t>
            </a:r>
            <a:r>
              <a:rPr lang="en-US" sz="4000" b="1" u="sng">
                <a:solidFill>
                  <a:srgbClr val="FFFF00"/>
                </a:solidFill>
                <a:effectLst>
                  <a:outerShdw blurRad="38100" dist="38100" dir="2700000" algn="tl">
                    <a:srgbClr val="000000">
                      <a:alpha val="43137"/>
                    </a:srgbClr>
                  </a:outerShdw>
                </a:effectLst>
              </a:rPr>
              <a:t>need</a:t>
            </a:r>
            <a:endParaRPr lang="en-US" sz="44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857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5" name="Rectangle 4">
            <a:extLst>
              <a:ext uri="{FF2B5EF4-FFF2-40B4-BE49-F238E27FC236}">
                <a16:creationId xmlns:a16="http://schemas.microsoft.com/office/drawing/2014/main" id="{9776D76D-3E4C-32F5-BF2E-894B080D983F}"/>
              </a:ext>
            </a:extLst>
          </p:cNvPr>
          <p:cNvSpPr/>
          <p:nvPr/>
        </p:nvSpPr>
        <p:spPr>
          <a:xfrm>
            <a:off x="0" y="0"/>
            <a:ext cx="5751871"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God </a:t>
            </a:r>
            <a:r>
              <a:rPr lang="en-US" sz="4000" b="1" u="sng" dirty="0">
                <a:solidFill>
                  <a:srgbClr val="FFFF00"/>
                </a:solidFill>
                <a:effectLst>
                  <a:outerShdw blurRad="38100" dist="38100" dir="2700000" algn="tl">
                    <a:srgbClr val="000000">
                      <a:alpha val="43137"/>
                    </a:srgbClr>
                  </a:outerShdw>
                </a:effectLst>
              </a:rPr>
              <a:t>comforts</a:t>
            </a:r>
            <a:r>
              <a:rPr lang="en-US" sz="4000" b="1" dirty="0">
                <a:solidFill>
                  <a:schemeClr val="bg1"/>
                </a:solidFill>
                <a:effectLst>
                  <a:outerShdw blurRad="38100" dist="38100" dir="2700000" algn="tl">
                    <a:srgbClr val="000000">
                      <a:alpha val="43137"/>
                    </a:srgbClr>
                  </a:outerShdw>
                </a:effectLst>
              </a:rPr>
              <a:t> (Encourages) me to </a:t>
            </a:r>
            <a:r>
              <a:rPr lang="en-US" sz="4000" b="1" u="sng" dirty="0">
                <a:solidFill>
                  <a:srgbClr val="FFFF00"/>
                </a:solidFill>
                <a:effectLst>
                  <a:outerShdw blurRad="38100" dist="38100" dir="2700000" algn="tl">
                    <a:srgbClr val="000000">
                      <a:alpha val="43137"/>
                    </a:srgbClr>
                  </a:outerShdw>
                </a:effectLst>
              </a:rPr>
              <a:t>comfort</a:t>
            </a:r>
            <a:r>
              <a:rPr lang="en-US" sz="4000" b="1" dirty="0">
                <a:solidFill>
                  <a:schemeClr val="bg1"/>
                </a:solidFill>
                <a:effectLst>
                  <a:outerShdw blurRad="38100" dist="38100" dir="2700000" algn="tl">
                    <a:srgbClr val="000000">
                      <a:alpha val="43137"/>
                    </a:srgbClr>
                  </a:outerShdw>
                </a:effectLst>
              </a:rPr>
              <a:t> (encourage) those with a </a:t>
            </a:r>
            <a:r>
              <a:rPr lang="en-US" sz="4000" b="1" u="sng" dirty="0">
                <a:solidFill>
                  <a:srgbClr val="FF0000"/>
                </a:solidFill>
                <a:effectLst>
                  <a:outerShdw blurRad="38100" dist="38100" dir="2700000" algn="tl">
                    <a:srgbClr val="000000">
                      <a:alpha val="43137"/>
                    </a:srgbClr>
                  </a:outerShdw>
                </a:effectLst>
              </a:rPr>
              <a:t>past</a:t>
            </a:r>
            <a:endParaRPr lang="en-US" sz="4400" b="1" u="sng" dirty="0">
              <a:solidFill>
                <a:srgbClr val="FF0000"/>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F66549E6-2B2C-0043-D9D5-BB47687E00B6}"/>
              </a:ext>
            </a:extLst>
          </p:cNvPr>
          <p:cNvSpPr/>
          <p:nvPr/>
        </p:nvSpPr>
        <p:spPr>
          <a:xfrm>
            <a:off x="5751871" y="0"/>
            <a:ext cx="644012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26 And when Saul had come to Jerusalem, he tried to join the disciples; but they were all afraid of him, and did not believe that he was a disciple. 27 But Barnabas took him and brought him to the apostles. And he declared to them how he had seen the Lord on the road, and that He had spoken to him, and how he had preached boldly at Damascus in the name of Jesus. 28 So he was with them at Jerusalem, coming in and going out.</a:t>
            </a:r>
          </a:p>
          <a:p>
            <a:pPr algn="ctr"/>
            <a:r>
              <a:rPr lang="en-US" sz="4000" b="1" dirty="0">
                <a:solidFill>
                  <a:schemeClr val="bg1"/>
                </a:solidFill>
                <a:effectLst>
                  <a:outerShdw blurRad="38100" dist="38100" dir="2700000" algn="tl">
                    <a:srgbClr val="000000">
                      <a:alpha val="43137"/>
                    </a:srgbClr>
                  </a:outerShdw>
                </a:effectLst>
              </a:rPr>
              <a:t>(Acts 9:26-28)</a:t>
            </a:r>
          </a:p>
        </p:txBody>
      </p:sp>
    </p:spTree>
    <p:extLst>
      <p:ext uri="{BB962C8B-B14F-4D97-AF65-F5344CB8AC3E}">
        <p14:creationId xmlns:p14="http://schemas.microsoft.com/office/powerpoint/2010/main" val="199337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2.) Encouragement is the purpose behind </a:t>
            </a:r>
            <a:r>
              <a:rPr lang="en-US" sz="5400" b="1" u="sng" dirty="0">
                <a:solidFill>
                  <a:srgbClr val="FFFF00"/>
                </a:solidFill>
                <a:effectLst>
                  <a:outerShdw blurRad="38100" dist="38100" dir="2700000" algn="tl">
                    <a:srgbClr val="000000">
                      <a:alpha val="43137"/>
                    </a:srgbClr>
                  </a:outerShdw>
                </a:effectLst>
              </a:rPr>
              <a:t>God’s</a:t>
            </a:r>
            <a:r>
              <a:rPr lang="en-US" sz="5400" b="1" dirty="0">
                <a:solidFill>
                  <a:prstClr val="white"/>
                </a:solidFill>
                <a:effectLst>
                  <a:outerShdw blurRad="38100" dist="38100" dir="2700000" algn="tl">
                    <a:srgbClr val="000000">
                      <a:alpha val="43137"/>
                    </a:srgbClr>
                  </a:outerShdw>
                </a:effectLst>
              </a:rPr>
              <a:t> </a:t>
            </a:r>
            <a:r>
              <a:rPr lang="en-US" sz="5400" b="1" u="sng" dirty="0">
                <a:solidFill>
                  <a:srgbClr val="FFFF00"/>
                </a:solidFill>
                <a:effectLst>
                  <a:outerShdw blurRad="38100" dist="38100" dir="2700000" algn="tl">
                    <a:srgbClr val="000000">
                      <a:alpha val="43137"/>
                    </a:srgbClr>
                  </a:outerShdw>
                </a:effectLst>
              </a:rPr>
              <a:t>Word</a:t>
            </a:r>
            <a:r>
              <a:rPr lang="en-US" sz="5400" b="1" dirty="0">
                <a:solidFill>
                  <a:prstClr val="white"/>
                </a:solidFill>
                <a:effectLst>
                  <a:outerShdw blurRad="38100" dist="38100" dir="2700000" algn="tl">
                    <a:srgbClr val="000000">
                      <a:alpha val="43137"/>
                    </a:srgbClr>
                  </a:outerShdw>
                </a:effectLst>
              </a:rPr>
              <a:t>.</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Encouragement</a:t>
            </a:r>
          </a:p>
        </p:txBody>
      </p:sp>
    </p:spTree>
    <p:extLst>
      <p:ext uri="{BB962C8B-B14F-4D97-AF65-F5344CB8AC3E}">
        <p14:creationId xmlns:p14="http://schemas.microsoft.com/office/powerpoint/2010/main" val="275015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895</Words>
  <Application>Microsoft Office PowerPoint</Application>
  <PresentationFormat>Widescreen</PresentationFormat>
  <Paragraphs>107</Paragraphs>
  <Slides>20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miller</dc:creator>
  <cp:lastModifiedBy>chris miller</cp:lastModifiedBy>
  <cp:revision>24</cp:revision>
  <dcterms:created xsi:type="dcterms:W3CDTF">2019-11-06T21:18:25Z</dcterms:created>
  <dcterms:modified xsi:type="dcterms:W3CDTF">2022-10-12T19:11:16Z</dcterms:modified>
</cp:coreProperties>
</file>